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6"/>
  </p:notesMasterIdLst>
  <p:sldIdLst>
    <p:sldId id="256" r:id="rId6"/>
    <p:sldId id="257" r:id="rId7"/>
    <p:sldId id="258" r:id="rId8"/>
    <p:sldId id="259" r:id="rId9"/>
    <p:sldId id="260" r:id="rId10"/>
    <p:sldId id="261" r:id="rId11"/>
    <p:sldId id="262" r:id="rId12"/>
    <p:sldId id="263" r:id="rId13"/>
    <p:sldId id="264" r:id="rId14"/>
    <p:sldId id="265" r:id="rId15"/>
  </p:sldIdLst>
  <p:sldSz cx="18288000" cy="10287000"/>
  <p:notesSz cx="6858000" cy="9144000"/>
  <p:embeddedFontLst>
    <p:embeddedFont>
      <p:font typeface="Calibri (MS)" charset="1" panose="020F0502020204030204"/>
      <p:regular r:id="rId19"/>
    </p:embeddedFont>
    <p:embeddedFont>
      <p:font typeface="Press Start 2P" charset="1" panose="00000500000000000000"/>
      <p:regular r:id="rId21"/>
    </p:embeddedFont>
    <p:embeddedFont>
      <p:font typeface="Calibri (MS) Italics" charset="1" panose="020F05020202040A0204"/>
      <p:regular r:id="rId22"/>
    </p:embeddedFont>
    <p:embeddedFont>
      <p:font typeface="Calibri (MS) Bold" charset="1" panose="020F0702030404030204"/>
      <p:regular r:id="rId24"/>
    </p:embeddedFont>
    <p:embeddedFont>
      <p:font typeface="Arial" charset="1" panose="020B0502020202020204"/>
      <p:regular r:id="rId27"/>
    </p:embeddedFont>
    <p:embeddedFont>
      <p:font typeface="Arial Italics" charset="1" panose="020B0502020202090204"/>
      <p:regular r:id="rId28"/>
    </p:embeddedFont>
    <p:embeddedFont>
      <p:font typeface="Arial Bold" charset="1" panose="020B0802020202020204"/>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notesMasters/notesMaster1.xml" Type="http://schemas.openxmlformats.org/officeDocument/2006/relationships/notesMaster"/><Relationship Id="rId17" Target="theme/theme2.xml" Type="http://schemas.openxmlformats.org/officeDocument/2006/relationships/theme"/><Relationship Id="rId18" Target="notesSlides/notesSlide1.xml" Type="http://schemas.openxmlformats.org/officeDocument/2006/relationships/notesSlide"/><Relationship Id="rId19" Target="fonts/font19.fntdata" Type="http://schemas.openxmlformats.org/officeDocument/2006/relationships/font"/><Relationship Id="rId2" Target="presProps.xml" Type="http://schemas.openxmlformats.org/officeDocument/2006/relationships/presProps"/><Relationship Id="rId20" Target="notesSlides/notesSlide2.xml" Type="http://schemas.openxmlformats.org/officeDocument/2006/relationships/notesSlide"/><Relationship Id="rId21" Target="fonts/font21.fntdata" Type="http://schemas.openxmlformats.org/officeDocument/2006/relationships/font"/><Relationship Id="rId22" Target="fonts/font22.fntdata" Type="http://schemas.openxmlformats.org/officeDocument/2006/relationships/font"/><Relationship Id="rId23" Target="notesSlides/notesSlide3.xml" Type="http://schemas.openxmlformats.org/officeDocument/2006/relationships/notesSlide"/><Relationship Id="rId24" Target="fonts/font24.fntdata" Type="http://schemas.openxmlformats.org/officeDocument/2006/relationships/font"/><Relationship Id="rId25" Target="notesSlides/notesSlide4.xml" Type="http://schemas.openxmlformats.org/officeDocument/2006/relationships/notesSlide"/><Relationship Id="rId26" Target="notesSlides/notesSlide5.xml" Type="http://schemas.openxmlformats.org/officeDocument/2006/relationships/notesSlide"/><Relationship Id="rId27" Target="fonts/font27.fntdata" Type="http://schemas.openxmlformats.org/officeDocument/2006/relationships/font"/><Relationship Id="rId28" Target="fonts/font28.fntdata" Type="http://schemas.openxmlformats.org/officeDocument/2006/relationships/font"/><Relationship Id="rId29" Target="notesSlides/notesSlide6.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7.xml" Type="http://schemas.openxmlformats.org/officeDocument/2006/relationships/notesSlide"/><Relationship Id="rId32" Target="notesSlides/notesSlide8.xml" Type="http://schemas.openxmlformats.org/officeDocument/2006/relationships/notesSlide"/><Relationship Id="rId33" Target="notesSlides/notesSlide9.xml" Type="http://schemas.openxmlformats.org/officeDocument/2006/relationships/notesSlide"/><Relationship Id="rId34" Target="notesSlides/notesSlide10.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19.png" Type="http://schemas.openxmlformats.org/officeDocument/2006/relationships/image"/><Relationship Id="rId12" Target="../media/image22.png" Type="http://schemas.openxmlformats.org/officeDocument/2006/relationships/image"/><Relationship Id="rId2" Target="../notesSlides/notesSlide10.xml" Type="http://schemas.openxmlformats.org/officeDocument/2006/relationships/notesSlide"/><Relationship Id="rId3" Target="../media/image2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0.png" Type="http://schemas.openxmlformats.org/officeDocument/2006/relationships/image"/><Relationship Id="rId4" Target="../media/image1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png" Type="http://schemas.openxmlformats.org/officeDocument/2006/relationships/image"/><Relationship Id="rId12" Target="../media/image20.png" Type="http://schemas.openxmlformats.org/officeDocument/2006/relationships/image"/><Relationship Id="rId2" Target="../notesSlides/notesSlide9.xml" Type="http://schemas.openxmlformats.org/officeDocument/2006/relationships/notesSlide"/><Relationship Id="rId3" Target="../media/image1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2746459" cy="2313641"/>
            <a:chOff x="0" y="0"/>
            <a:chExt cx="14699816" cy="2668200"/>
          </a:xfrm>
        </p:grpSpPr>
        <p:sp>
          <p:nvSpPr>
            <p:cNvPr name="Freeform 18" id="18"/>
            <p:cNvSpPr/>
            <p:nvPr/>
          </p:nvSpPr>
          <p:spPr>
            <a:xfrm flipH="false" flipV="false" rot="0">
              <a:off x="0" y="0"/>
              <a:ext cx="14699816" cy="2668200"/>
            </a:xfrm>
            <a:custGeom>
              <a:avLst/>
              <a:gdLst/>
              <a:ahLst/>
              <a:cxnLst/>
              <a:rect r="r" b="b" t="t" l="l"/>
              <a:pathLst>
                <a:path h="2668200" w="14699816">
                  <a:moveTo>
                    <a:pt x="0" y="0"/>
                  </a:moveTo>
                  <a:lnTo>
                    <a:pt x="14699816" y="0"/>
                  </a:lnTo>
                  <a:lnTo>
                    <a:pt x="14699816" y="2668200"/>
                  </a:lnTo>
                  <a:lnTo>
                    <a:pt x="0" y="2668200"/>
                  </a:lnTo>
                  <a:close/>
                </a:path>
              </a:pathLst>
            </a:custGeom>
            <a:solidFill>
              <a:srgbClr val="000000">
                <a:alpha val="0"/>
              </a:srgbClr>
            </a:solidFill>
          </p:spPr>
        </p:sp>
        <p:sp>
          <p:nvSpPr>
            <p:cNvPr name="TextBox 19" id="19"/>
            <p:cNvSpPr txBox="true"/>
            <p:nvPr/>
          </p:nvSpPr>
          <p:spPr>
            <a:xfrm>
              <a:off x="0" y="-38100"/>
              <a:ext cx="1469981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ABORDĂRI INOVATOARE ÎN TURISMUL LOCAL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5.1. Tendințe viitoare în turism</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682460"/>
            <a:ext cx="10339650" cy="1939050"/>
            <a:chOff x="0" y="0"/>
            <a:chExt cx="13786200" cy="2585400"/>
          </a:xfrm>
        </p:grpSpPr>
        <p:sp>
          <p:nvSpPr>
            <p:cNvPr name="Freeform 23" id="23"/>
            <p:cNvSpPr/>
            <p:nvPr/>
          </p:nvSpPr>
          <p:spPr>
            <a:xfrm flipH="false" flipV="false" rot="0">
              <a:off x="0" y="0"/>
              <a:ext cx="13786200" cy="2585400"/>
            </a:xfrm>
            <a:custGeom>
              <a:avLst/>
              <a:gdLst/>
              <a:ahLst/>
              <a:cxnLst/>
              <a:rect r="r" b="b" t="t" l="l"/>
              <a:pathLst>
                <a:path h="2585400" w="13786200">
                  <a:moveTo>
                    <a:pt x="0" y="0"/>
                  </a:moveTo>
                  <a:lnTo>
                    <a:pt x="13786200" y="0"/>
                  </a:lnTo>
                  <a:lnTo>
                    <a:pt x="13786200" y="2585400"/>
                  </a:lnTo>
                  <a:lnTo>
                    <a:pt x="0" y="2585400"/>
                  </a:lnTo>
                  <a:close/>
                </a:path>
              </a:pathLst>
            </a:custGeom>
            <a:solidFill>
              <a:srgbClr val="000000">
                <a:alpha val="0"/>
              </a:srgbClr>
            </a:solidFill>
          </p:spPr>
        </p:sp>
        <p:sp>
          <p:nvSpPr>
            <p:cNvPr name="TextBox 24" id="24"/>
            <p:cNvSpPr txBox="true"/>
            <p:nvPr/>
          </p:nvSpPr>
          <p:spPr>
            <a:xfrm>
              <a:off x="0" y="-19050"/>
              <a:ext cx="13786200" cy="2604450"/>
            </a:xfrm>
            <a:prstGeom prst="rect">
              <a:avLst/>
            </a:prstGeom>
          </p:spPr>
          <p:txBody>
            <a:bodyPr anchor="ctr" rtlCol="false" tIns="0" lIns="0" bIns="0" rIns="0"/>
            <a:lstStyle/>
            <a:p>
              <a:pPr algn="l" marL="515779" indent="-257889" lvl="1">
                <a:lnSpc>
                  <a:spcPts val="3078"/>
                </a:lnSpc>
                <a:buAutoNum type="arabicPeriod" startAt="1"/>
              </a:pPr>
              <a:r>
                <a:rPr lang="en-US" sz="2850" i="true">
                  <a:solidFill>
                    <a:srgbClr val="DBC2D4"/>
                  </a:solidFill>
                  <a:latin typeface="Calibri (MS) Italics"/>
                  <a:ea typeface="Calibri (MS) Italics"/>
                  <a:cs typeface="Calibri (MS) Italics"/>
                  <a:sym typeface="Calibri (MS) Italics"/>
                </a:rPr>
                <a:t>Analiza oportunităților și provocărilor asociate tendințelor viitoare.</a:t>
              </a:r>
            </a:p>
            <a:p>
              <a:pPr algn="l" marL="515779" indent="-257889" lvl="1">
                <a:lnSpc>
                  <a:spcPts val="3078"/>
                </a:lnSpc>
                <a:buAutoNum type="arabicPeriod" startAt="1"/>
              </a:pPr>
              <a:r>
                <a:rPr lang="en-US" sz="2850" i="true">
                  <a:solidFill>
                    <a:srgbClr val="DBC2D4"/>
                  </a:solidFill>
                  <a:latin typeface="Calibri (MS) Italics"/>
                  <a:ea typeface="Calibri (MS) Italics"/>
                  <a:cs typeface="Calibri (MS) Italics"/>
                  <a:sym typeface="Calibri (MS) Italics"/>
                </a:rPr>
                <a:t>Crearea  de strategii pentru adaptarea la tendințele viitoare din turism și valorificarea acestora.</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Tendințe viitoare în turism</a:t>
              </a:r>
            </a:p>
          </p:txBody>
        </p:sp>
      </p:grpSp>
      <p:sp>
        <p:nvSpPr>
          <p:cNvPr name="TextBox 7" id="7"/>
          <p:cNvSpPr txBox="true"/>
          <p:nvPr/>
        </p:nvSpPr>
        <p:spPr>
          <a:xfrm rot="0">
            <a:off x="2581346" y="1292112"/>
            <a:ext cx="13047740" cy="919928"/>
          </a:xfrm>
          <a:prstGeom prst="rect">
            <a:avLst/>
          </a:prstGeom>
        </p:spPr>
        <p:txBody>
          <a:bodyPr anchor="t" rtlCol="false" tIns="0" lIns="0" bIns="0" rIns="0">
            <a:spAutoFit/>
          </a:bodyPr>
          <a:lstStyle/>
          <a:p>
            <a:pPr algn="ctr" marL="0" indent="0" lvl="0">
              <a:lnSpc>
                <a:spcPts val="3496"/>
              </a:lnSpc>
            </a:pPr>
            <a:r>
              <a:rPr lang="en-US" sz="2700">
                <a:solidFill>
                  <a:srgbClr val="616161"/>
                </a:solidFill>
                <a:latin typeface="Calibri (MS)"/>
                <a:ea typeface="Calibri (MS)"/>
                <a:cs typeface="Calibri (MS)"/>
                <a:sym typeface="Calibri (MS)"/>
              </a:rPr>
              <a:t>Pe măsură ce turismul evoluează rapid, a fi mereu la curent cu noutățile înseamnă a înțelege tendințele emergente care remodelează modul în care călătorim, ne conectăm și explorăm.</a:t>
            </a:r>
          </a:p>
        </p:txBody>
      </p:sp>
      <p:grpSp>
        <p:nvGrpSpPr>
          <p:cNvPr name="Group 8" id="8"/>
          <p:cNvGrpSpPr>
            <a:grpSpLocks noChangeAspect="true"/>
          </p:cNvGrpSpPr>
          <p:nvPr/>
        </p:nvGrpSpPr>
        <p:grpSpPr>
          <a:xfrm rot="0">
            <a:off x="644858" y="3280174"/>
            <a:ext cx="11514202" cy="6452751"/>
            <a:chOff x="0" y="0"/>
            <a:chExt cx="15352270" cy="8603668"/>
          </a:xfrm>
        </p:grpSpPr>
        <p:sp>
          <p:nvSpPr>
            <p:cNvPr name="Freeform 9" id="9"/>
            <p:cNvSpPr/>
            <p:nvPr/>
          </p:nvSpPr>
          <p:spPr>
            <a:xfrm flipH="false" flipV="false" rot="0">
              <a:off x="0" y="0"/>
              <a:ext cx="15352268" cy="8603615"/>
            </a:xfrm>
            <a:custGeom>
              <a:avLst/>
              <a:gdLst/>
              <a:ahLst/>
              <a:cxnLst/>
              <a:rect r="r" b="b" t="t" l="l"/>
              <a:pathLst>
                <a:path h="8603615" w="15352268">
                  <a:moveTo>
                    <a:pt x="0" y="0"/>
                  </a:moveTo>
                  <a:lnTo>
                    <a:pt x="15352268" y="0"/>
                  </a:lnTo>
                  <a:lnTo>
                    <a:pt x="15352268" y="8603615"/>
                  </a:lnTo>
                  <a:lnTo>
                    <a:pt x="0" y="8603615"/>
                  </a:lnTo>
                  <a:lnTo>
                    <a:pt x="0" y="0"/>
                  </a:lnTo>
                  <a:close/>
                </a:path>
              </a:pathLst>
            </a:custGeom>
            <a:blipFill>
              <a:blip r:embed="rId3"/>
              <a:stretch>
                <a:fillRect l="0" t="0" r="0" b="0"/>
              </a:stretch>
            </a:blipFill>
          </p:spPr>
        </p:sp>
      </p:grpSp>
      <p:sp>
        <p:nvSpPr>
          <p:cNvPr name="TextBox 10" id="10"/>
          <p:cNvSpPr txBox="true"/>
          <p:nvPr/>
        </p:nvSpPr>
        <p:spPr>
          <a:xfrm rot="0">
            <a:off x="13459422" y="4103370"/>
            <a:ext cx="3706732" cy="4562475"/>
          </a:xfrm>
          <a:prstGeom prst="rect">
            <a:avLst/>
          </a:prstGeom>
        </p:spPr>
        <p:txBody>
          <a:bodyPr anchor="t" rtlCol="false" tIns="0" lIns="0" bIns="0" rIns="0">
            <a:spAutoFit/>
          </a:bodyPr>
          <a:lstStyle/>
          <a:p>
            <a:pPr algn="l" marL="0" indent="0" lvl="0">
              <a:lnSpc>
                <a:spcPts val="3240"/>
              </a:lnSpc>
            </a:pPr>
            <a:r>
              <a:rPr lang="en-US" sz="2700">
                <a:solidFill>
                  <a:srgbClr val="616161"/>
                </a:solidFill>
                <a:latin typeface="Calibri (MS)"/>
                <a:ea typeface="Calibri (MS)"/>
                <a:cs typeface="Calibri (MS)"/>
                <a:sym typeface="Calibri (MS)"/>
              </a:rPr>
              <a:t>Tendințele emergente afectează fiecare aspect al turismului: de la planificare și politici până la livrarea experiențelor și impactul asupra comunității. Înțelegerea lor este esențială pentru crearea unor ecosisteme turistice sustenabile, incluzive și competitive.</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Schimbări cheie ale tendințelor în turism</a:t>
              </a:r>
            </a:p>
          </p:txBody>
        </p:sp>
      </p:grpSp>
      <p:grpSp>
        <p:nvGrpSpPr>
          <p:cNvPr name="Group 7" id="7"/>
          <p:cNvGrpSpPr/>
          <p:nvPr/>
        </p:nvGrpSpPr>
        <p:grpSpPr>
          <a:xfrm rot="0">
            <a:off x="891939" y="3025758"/>
            <a:ext cx="16978383" cy="718500"/>
            <a:chOff x="0" y="0"/>
            <a:chExt cx="22637844" cy="958000"/>
          </a:xfrm>
        </p:grpSpPr>
        <p:sp>
          <p:nvSpPr>
            <p:cNvPr name="Freeform 8" id="8"/>
            <p:cNvSpPr/>
            <p:nvPr/>
          </p:nvSpPr>
          <p:spPr>
            <a:xfrm flipH="false" flipV="false" rot="0">
              <a:off x="25400" y="25400"/>
              <a:ext cx="22587077" cy="907161"/>
            </a:xfrm>
            <a:custGeom>
              <a:avLst/>
              <a:gdLst/>
              <a:ahLst/>
              <a:cxnLst/>
              <a:rect r="r" b="b" t="t" l="l"/>
              <a:pathLst>
                <a:path h="907161" w="22587077">
                  <a:moveTo>
                    <a:pt x="0" y="0"/>
                  </a:moveTo>
                  <a:lnTo>
                    <a:pt x="22587077" y="0"/>
                  </a:lnTo>
                  <a:lnTo>
                    <a:pt x="22587077" y="907161"/>
                  </a:lnTo>
                  <a:lnTo>
                    <a:pt x="0" y="907161"/>
                  </a:lnTo>
                  <a:close/>
                </a:path>
              </a:pathLst>
            </a:custGeom>
            <a:solidFill>
              <a:srgbClr val="F2F2F2">
                <a:alpha val="80784"/>
              </a:srgbClr>
            </a:solidFill>
          </p:spPr>
        </p:sp>
        <p:sp>
          <p:nvSpPr>
            <p:cNvPr name="Freeform 9" id="9"/>
            <p:cNvSpPr/>
            <p:nvPr/>
          </p:nvSpPr>
          <p:spPr>
            <a:xfrm flipH="false" flipV="false" rot="0">
              <a:off x="0" y="0"/>
              <a:ext cx="22637877" cy="957961"/>
            </a:xfrm>
            <a:custGeom>
              <a:avLst/>
              <a:gdLst/>
              <a:ahLst/>
              <a:cxnLst/>
              <a:rect r="r" b="b" t="t" l="l"/>
              <a:pathLst>
                <a:path h="957961" w="22637877">
                  <a:moveTo>
                    <a:pt x="25400" y="0"/>
                  </a:moveTo>
                  <a:lnTo>
                    <a:pt x="22612477" y="0"/>
                  </a:lnTo>
                  <a:cubicBezTo>
                    <a:pt x="22626447" y="0"/>
                    <a:pt x="22637877" y="11430"/>
                    <a:pt x="22637877" y="25400"/>
                  </a:cubicBezTo>
                  <a:lnTo>
                    <a:pt x="22637877" y="932561"/>
                  </a:lnTo>
                  <a:cubicBezTo>
                    <a:pt x="22637877" y="946531"/>
                    <a:pt x="22626447" y="957961"/>
                    <a:pt x="22612477" y="957961"/>
                  </a:cubicBezTo>
                  <a:lnTo>
                    <a:pt x="25400" y="957961"/>
                  </a:lnTo>
                  <a:cubicBezTo>
                    <a:pt x="11430" y="957961"/>
                    <a:pt x="0" y="946531"/>
                    <a:pt x="0" y="932561"/>
                  </a:cubicBezTo>
                  <a:lnTo>
                    <a:pt x="0" y="25400"/>
                  </a:lnTo>
                  <a:cubicBezTo>
                    <a:pt x="0" y="11430"/>
                    <a:pt x="11430" y="0"/>
                    <a:pt x="25400" y="0"/>
                  </a:cubicBezTo>
                  <a:moveTo>
                    <a:pt x="25400" y="50800"/>
                  </a:moveTo>
                  <a:lnTo>
                    <a:pt x="25400" y="25400"/>
                  </a:lnTo>
                  <a:lnTo>
                    <a:pt x="50800" y="25400"/>
                  </a:lnTo>
                  <a:lnTo>
                    <a:pt x="50800" y="932561"/>
                  </a:lnTo>
                  <a:lnTo>
                    <a:pt x="25400" y="932561"/>
                  </a:lnTo>
                  <a:lnTo>
                    <a:pt x="25400" y="907161"/>
                  </a:lnTo>
                  <a:lnTo>
                    <a:pt x="22612477" y="907161"/>
                  </a:lnTo>
                  <a:lnTo>
                    <a:pt x="22612477" y="932561"/>
                  </a:lnTo>
                  <a:lnTo>
                    <a:pt x="22587077" y="932561"/>
                  </a:lnTo>
                  <a:lnTo>
                    <a:pt x="22587077" y="25400"/>
                  </a:lnTo>
                  <a:lnTo>
                    <a:pt x="22612477" y="25400"/>
                  </a:lnTo>
                  <a:lnTo>
                    <a:pt x="22612477" y="50800"/>
                  </a:lnTo>
                  <a:lnTo>
                    <a:pt x="25400" y="50800"/>
                  </a:lnTo>
                  <a:close/>
                </a:path>
              </a:pathLst>
            </a:custGeom>
            <a:solidFill>
              <a:srgbClr val="70C573"/>
            </a:solidFill>
          </p:spPr>
        </p:sp>
      </p:grpSp>
      <p:grpSp>
        <p:nvGrpSpPr>
          <p:cNvPr name="Group 10" id="10"/>
          <p:cNvGrpSpPr/>
          <p:nvPr/>
        </p:nvGrpSpPr>
        <p:grpSpPr>
          <a:xfrm rot="0">
            <a:off x="1738953" y="2627238"/>
            <a:ext cx="11896298" cy="835140"/>
            <a:chOff x="0" y="0"/>
            <a:chExt cx="15861730" cy="1113520"/>
          </a:xfrm>
        </p:grpSpPr>
        <p:sp>
          <p:nvSpPr>
            <p:cNvPr name="Freeform 11" id="11"/>
            <p:cNvSpPr/>
            <p:nvPr/>
          </p:nvSpPr>
          <p:spPr>
            <a:xfrm flipH="false" flipV="false" rot="0">
              <a:off x="25400" y="25400"/>
              <a:ext cx="15810992" cy="1062736"/>
            </a:xfrm>
            <a:custGeom>
              <a:avLst/>
              <a:gdLst/>
              <a:ahLst/>
              <a:cxnLst/>
              <a:rect r="r" b="b" t="t" l="l"/>
              <a:pathLst>
                <a:path h="1062736" w="15810992">
                  <a:moveTo>
                    <a:pt x="0" y="177165"/>
                  </a:moveTo>
                  <a:cubicBezTo>
                    <a:pt x="0" y="79248"/>
                    <a:pt x="82804" y="0"/>
                    <a:pt x="185039" y="0"/>
                  </a:cubicBezTo>
                  <a:lnTo>
                    <a:pt x="15625953" y="0"/>
                  </a:lnTo>
                  <a:cubicBezTo>
                    <a:pt x="15728062" y="0"/>
                    <a:pt x="15810992" y="79248"/>
                    <a:pt x="15810992" y="177165"/>
                  </a:cubicBezTo>
                  <a:lnTo>
                    <a:pt x="15810992" y="885571"/>
                  </a:lnTo>
                  <a:cubicBezTo>
                    <a:pt x="15810992" y="983361"/>
                    <a:pt x="15728189" y="1062736"/>
                    <a:pt x="15625953" y="1062736"/>
                  </a:cubicBezTo>
                  <a:lnTo>
                    <a:pt x="185039" y="1062736"/>
                  </a:lnTo>
                  <a:cubicBezTo>
                    <a:pt x="82804" y="1062736"/>
                    <a:pt x="0" y="983361"/>
                    <a:pt x="0" y="885571"/>
                  </a:cubicBezTo>
                  <a:close/>
                </a:path>
              </a:pathLst>
            </a:custGeom>
            <a:solidFill>
              <a:srgbClr val="70C573"/>
            </a:solidFill>
          </p:spPr>
        </p:sp>
        <p:sp>
          <p:nvSpPr>
            <p:cNvPr name="Freeform 12" id="12"/>
            <p:cNvSpPr/>
            <p:nvPr/>
          </p:nvSpPr>
          <p:spPr>
            <a:xfrm flipH="false" flipV="false" rot="0">
              <a:off x="0" y="0"/>
              <a:ext cx="15861792" cy="1113536"/>
            </a:xfrm>
            <a:custGeom>
              <a:avLst/>
              <a:gdLst/>
              <a:ahLst/>
              <a:cxnLst/>
              <a:rect r="r" b="b" t="t" l="l"/>
              <a:pathLst>
                <a:path h="1113536" w="15861792">
                  <a:moveTo>
                    <a:pt x="0" y="202565"/>
                  </a:moveTo>
                  <a:cubicBezTo>
                    <a:pt x="0" y="89662"/>
                    <a:pt x="95250" y="0"/>
                    <a:pt x="210439" y="0"/>
                  </a:cubicBezTo>
                  <a:lnTo>
                    <a:pt x="15651353" y="0"/>
                  </a:lnTo>
                  <a:lnTo>
                    <a:pt x="15651353" y="25400"/>
                  </a:lnTo>
                  <a:lnTo>
                    <a:pt x="15651353" y="0"/>
                  </a:lnTo>
                  <a:cubicBezTo>
                    <a:pt x="15766542" y="0"/>
                    <a:pt x="15861792" y="89662"/>
                    <a:pt x="15861792" y="202565"/>
                  </a:cubicBezTo>
                  <a:lnTo>
                    <a:pt x="15836392" y="202565"/>
                  </a:lnTo>
                  <a:lnTo>
                    <a:pt x="15861792" y="202565"/>
                  </a:lnTo>
                  <a:lnTo>
                    <a:pt x="15861792" y="910971"/>
                  </a:lnTo>
                  <a:lnTo>
                    <a:pt x="15836392" y="910971"/>
                  </a:lnTo>
                  <a:lnTo>
                    <a:pt x="15861792" y="910971"/>
                  </a:lnTo>
                  <a:cubicBezTo>
                    <a:pt x="15861792" y="1023874"/>
                    <a:pt x="15766542" y="1113536"/>
                    <a:pt x="15651353" y="1113536"/>
                  </a:cubicBezTo>
                  <a:lnTo>
                    <a:pt x="15651353" y="1088136"/>
                  </a:lnTo>
                  <a:lnTo>
                    <a:pt x="15651353" y="1113536"/>
                  </a:lnTo>
                  <a:lnTo>
                    <a:pt x="210439" y="1113536"/>
                  </a:lnTo>
                  <a:lnTo>
                    <a:pt x="210439" y="1088136"/>
                  </a:lnTo>
                  <a:lnTo>
                    <a:pt x="210439" y="1113536"/>
                  </a:lnTo>
                  <a:cubicBezTo>
                    <a:pt x="95250"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439" y="1062736"/>
                  </a:cubicBezTo>
                  <a:lnTo>
                    <a:pt x="15651353" y="1062736"/>
                  </a:lnTo>
                  <a:cubicBezTo>
                    <a:pt x="15740507" y="1062736"/>
                    <a:pt x="15810992" y="993775"/>
                    <a:pt x="15810992" y="910971"/>
                  </a:cubicBezTo>
                  <a:lnTo>
                    <a:pt x="15810992" y="202565"/>
                  </a:lnTo>
                  <a:cubicBezTo>
                    <a:pt x="15810992" y="119761"/>
                    <a:pt x="15740635" y="50800"/>
                    <a:pt x="15651353" y="50800"/>
                  </a:cubicBezTo>
                  <a:lnTo>
                    <a:pt x="210439" y="50800"/>
                  </a:lnTo>
                  <a:lnTo>
                    <a:pt x="210439" y="25400"/>
                  </a:lnTo>
                  <a:lnTo>
                    <a:pt x="210439" y="50800"/>
                  </a:lnTo>
                  <a:cubicBezTo>
                    <a:pt x="121158" y="50800"/>
                    <a:pt x="50800" y="119761"/>
                    <a:pt x="50800" y="202565"/>
                  </a:cubicBezTo>
                  <a:close/>
                </a:path>
              </a:pathLst>
            </a:custGeom>
            <a:solidFill>
              <a:srgbClr val="F2F2F2"/>
            </a:solidFill>
          </p:spPr>
        </p:sp>
      </p:grpSp>
      <p:grpSp>
        <p:nvGrpSpPr>
          <p:cNvPr name="Group 13" id="13"/>
          <p:cNvGrpSpPr/>
          <p:nvPr/>
        </p:nvGrpSpPr>
        <p:grpSpPr>
          <a:xfrm rot="0">
            <a:off x="1777861" y="2666146"/>
            <a:ext cx="11818480" cy="852573"/>
            <a:chOff x="0" y="0"/>
            <a:chExt cx="15757974" cy="1136764"/>
          </a:xfrm>
        </p:grpSpPr>
        <p:sp>
          <p:nvSpPr>
            <p:cNvPr name="Freeform 14" id="14"/>
            <p:cNvSpPr/>
            <p:nvPr/>
          </p:nvSpPr>
          <p:spPr>
            <a:xfrm flipH="false" flipV="false" rot="0">
              <a:off x="0" y="0"/>
              <a:ext cx="15757975" cy="1136764"/>
            </a:xfrm>
            <a:custGeom>
              <a:avLst/>
              <a:gdLst/>
              <a:ahLst/>
              <a:cxnLst/>
              <a:rect r="r" b="b" t="t" l="l"/>
              <a:pathLst>
                <a:path h="1136764" w="15757975">
                  <a:moveTo>
                    <a:pt x="0" y="0"/>
                  </a:moveTo>
                  <a:lnTo>
                    <a:pt x="15757975" y="0"/>
                  </a:lnTo>
                  <a:lnTo>
                    <a:pt x="15757975" y="1136764"/>
                  </a:lnTo>
                  <a:lnTo>
                    <a:pt x="0" y="1136764"/>
                  </a:lnTo>
                  <a:close/>
                </a:path>
              </a:pathLst>
            </a:custGeom>
            <a:solidFill>
              <a:srgbClr val="000000">
                <a:alpha val="0"/>
              </a:srgbClr>
            </a:solidFill>
          </p:spPr>
        </p:sp>
        <p:sp>
          <p:nvSpPr>
            <p:cNvPr name="TextBox 15" id="15"/>
            <p:cNvSpPr txBox="true"/>
            <p:nvPr/>
          </p:nvSpPr>
          <p:spPr>
            <a:xfrm>
              <a:off x="0" y="-19050"/>
              <a:ext cx="15757974" cy="1155814"/>
            </a:xfrm>
            <a:prstGeom prst="rect">
              <a:avLst/>
            </a:prstGeom>
          </p:spPr>
          <p:txBody>
            <a:bodyPr anchor="ctr" rtlCol="false" tIns="0" lIns="0" bIns="0" rIns="0"/>
            <a:lstStyle/>
            <a:p>
              <a:pPr algn="l" marL="0" indent="0" lvl="0">
                <a:lnSpc>
                  <a:spcPts val="2879"/>
                </a:lnSpc>
              </a:pPr>
              <a:r>
                <a:rPr lang="en-US" sz="2666">
                  <a:solidFill>
                    <a:srgbClr val="F2F2F2"/>
                  </a:solidFill>
                  <a:latin typeface="Arial"/>
                  <a:ea typeface="Arial"/>
                  <a:cs typeface="Arial"/>
                  <a:sym typeface="Arial"/>
                </a:rPr>
                <a:t>👤 Călătorii personalizate și cu scop</a:t>
              </a:r>
            </a:p>
            <a:p>
              <a:pPr algn="l" marL="0" indent="0" lvl="0">
                <a:lnSpc>
                  <a:spcPts val="2879"/>
                </a:lnSpc>
              </a:pPr>
              <a:r>
                <a:rPr lang="en-US" sz="2666" i="true">
                  <a:solidFill>
                    <a:srgbClr val="F2F2F2"/>
                  </a:solidFill>
                  <a:latin typeface="Arial Italics"/>
                  <a:ea typeface="Arial Italics"/>
                  <a:cs typeface="Arial Italics"/>
                  <a:sym typeface="Arial Italics"/>
                </a:rPr>
                <a:t>Experiențe transformatoare, bazate pe valori, susținute de tehnologie</a:t>
              </a:r>
            </a:p>
          </p:txBody>
        </p:sp>
      </p:grpSp>
      <p:grpSp>
        <p:nvGrpSpPr>
          <p:cNvPr name="Group 16" id="16"/>
          <p:cNvGrpSpPr/>
          <p:nvPr/>
        </p:nvGrpSpPr>
        <p:grpSpPr>
          <a:xfrm rot="0">
            <a:off x="891939" y="4250478"/>
            <a:ext cx="16978383" cy="718500"/>
            <a:chOff x="0" y="0"/>
            <a:chExt cx="22637844" cy="958000"/>
          </a:xfrm>
        </p:grpSpPr>
        <p:sp>
          <p:nvSpPr>
            <p:cNvPr name="Freeform 17" id="17"/>
            <p:cNvSpPr/>
            <p:nvPr/>
          </p:nvSpPr>
          <p:spPr>
            <a:xfrm flipH="false" flipV="false" rot="0">
              <a:off x="25400" y="25400"/>
              <a:ext cx="22587077" cy="907161"/>
            </a:xfrm>
            <a:custGeom>
              <a:avLst/>
              <a:gdLst/>
              <a:ahLst/>
              <a:cxnLst/>
              <a:rect r="r" b="b" t="t" l="l"/>
              <a:pathLst>
                <a:path h="907161" w="22587077">
                  <a:moveTo>
                    <a:pt x="0" y="0"/>
                  </a:moveTo>
                  <a:lnTo>
                    <a:pt x="22587077" y="0"/>
                  </a:lnTo>
                  <a:lnTo>
                    <a:pt x="22587077" y="907161"/>
                  </a:lnTo>
                  <a:lnTo>
                    <a:pt x="0" y="907161"/>
                  </a:lnTo>
                  <a:close/>
                </a:path>
              </a:pathLst>
            </a:custGeom>
            <a:solidFill>
              <a:srgbClr val="F2F2F2">
                <a:alpha val="80784"/>
              </a:srgbClr>
            </a:solidFill>
          </p:spPr>
        </p:sp>
        <p:sp>
          <p:nvSpPr>
            <p:cNvPr name="Freeform 18" id="18"/>
            <p:cNvSpPr/>
            <p:nvPr/>
          </p:nvSpPr>
          <p:spPr>
            <a:xfrm flipH="false" flipV="false" rot="0">
              <a:off x="0" y="0"/>
              <a:ext cx="22637877" cy="957961"/>
            </a:xfrm>
            <a:custGeom>
              <a:avLst/>
              <a:gdLst/>
              <a:ahLst/>
              <a:cxnLst/>
              <a:rect r="r" b="b" t="t" l="l"/>
              <a:pathLst>
                <a:path h="957961" w="22637877">
                  <a:moveTo>
                    <a:pt x="25400" y="0"/>
                  </a:moveTo>
                  <a:lnTo>
                    <a:pt x="22612477" y="0"/>
                  </a:lnTo>
                  <a:cubicBezTo>
                    <a:pt x="22626447" y="0"/>
                    <a:pt x="22637877" y="11430"/>
                    <a:pt x="22637877" y="25400"/>
                  </a:cubicBezTo>
                  <a:lnTo>
                    <a:pt x="22637877" y="932561"/>
                  </a:lnTo>
                  <a:cubicBezTo>
                    <a:pt x="22637877" y="946531"/>
                    <a:pt x="22626447" y="957961"/>
                    <a:pt x="22612477" y="957961"/>
                  </a:cubicBezTo>
                  <a:lnTo>
                    <a:pt x="25400" y="957961"/>
                  </a:lnTo>
                  <a:cubicBezTo>
                    <a:pt x="11430" y="957961"/>
                    <a:pt x="0" y="946531"/>
                    <a:pt x="0" y="932561"/>
                  </a:cubicBezTo>
                  <a:lnTo>
                    <a:pt x="0" y="25400"/>
                  </a:lnTo>
                  <a:cubicBezTo>
                    <a:pt x="0" y="11430"/>
                    <a:pt x="11430" y="0"/>
                    <a:pt x="25400" y="0"/>
                  </a:cubicBezTo>
                  <a:moveTo>
                    <a:pt x="25400" y="50800"/>
                  </a:moveTo>
                  <a:lnTo>
                    <a:pt x="25400" y="25400"/>
                  </a:lnTo>
                  <a:lnTo>
                    <a:pt x="50800" y="25400"/>
                  </a:lnTo>
                  <a:lnTo>
                    <a:pt x="50800" y="932561"/>
                  </a:lnTo>
                  <a:lnTo>
                    <a:pt x="25400" y="932561"/>
                  </a:lnTo>
                  <a:lnTo>
                    <a:pt x="25400" y="907161"/>
                  </a:lnTo>
                  <a:lnTo>
                    <a:pt x="22612477" y="907161"/>
                  </a:lnTo>
                  <a:lnTo>
                    <a:pt x="22612477" y="932561"/>
                  </a:lnTo>
                  <a:lnTo>
                    <a:pt x="22587077" y="932561"/>
                  </a:lnTo>
                  <a:lnTo>
                    <a:pt x="22587077" y="25400"/>
                  </a:lnTo>
                  <a:lnTo>
                    <a:pt x="22612477" y="25400"/>
                  </a:lnTo>
                  <a:lnTo>
                    <a:pt x="22612477" y="50800"/>
                  </a:lnTo>
                  <a:lnTo>
                    <a:pt x="25400" y="50800"/>
                  </a:lnTo>
                  <a:close/>
                </a:path>
              </a:pathLst>
            </a:custGeom>
            <a:solidFill>
              <a:srgbClr val="70C573"/>
            </a:solidFill>
          </p:spPr>
        </p:sp>
      </p:grpSp>
      <p:grpSp>
        <p:nvGrpSpPr>
          <p:cNvPr name="Group 19" id="19"/>
          <p:cNvGrpSpPr/>
          <p:nvPr/>
        </p:nvGrpSpPr>
        <p:grpSpPr>
          <a:xfrm rot="0">
            <a:off x="1738953" y="3851960"/>
            <a:ext cx="11896298" cy="835140"/>
            <a:chOff x="0" y="0"/>
            <a:chExt cx="15861730" cy="1113520"/>
          </a:xfrm>
        </p:grpSpPr>
        <p:sp>
          <p:nvSpPr>
            <p:cNvPr name="Freeform 20" id="20"/>
            <p:cNvSpPr/>
            <p:nvPr/>
          </p:nvSpPr>
          <p:spPr>
            <a:xfrm flipH="false" flipV="false" rot="0">
              <a:off x="25400" y="25400"/>
              <a:ext cx="15810992" cy="1062736"/>
            </a:xfrm>
            <a:custGeom>
              <a:avLst/>
              <a:gdLst/>
              <a:ahLst/>
              <a:cxnLst/>
              <a:rect r="r" b="b" t="t" l="l"/>
              <a:pathLst>
                <a:path h="1062736" w="15810992">
                  <a:moveTo>
                    <a:pt x="0" y="177165"/>
                  </a:moveTo>
                  <a:cubicBezTo>
                    <a:pt x="0" y="79248"/>
                    <a:pt x="82804" y="0"/>
                    <a:pt x="185039" y="0"/>
                  </a:cubicBezTo>
                  <a:lnTo>
                    <a:pt x="15625953" y="0"/>
                  </a:lnTo>
                  <a:cubicBezTo>
                    <a:pt x="15728062" y="0"/>
                    <a:pt x="15810992" y="79248"/>
                    <a:pt x="15810992" y="177165"/>
                  </a:cubicBezTo>
                  <a:lnTo>
                    <a:pt x="15810992" y="885571"/>
                  </a:lnTo>
                  <a:cubicBezTo>
                    <a:pt x="15810992" y="983361"/>
                    <a:pt x="15728189" y="1062736"/>
                    <a:pt x="15625953" y="1062736"/>
                  </a:cubicBezTo>
                  <a:lnTo>
                    <a:pt x="185039" y="1062736"/>
                  </a:lnTo>
                  <a:cubicBezTo>
                    <a:pt x="82804" y="1062736"/>
                    <a:pt x="0" y="983361"/>
                    <a:pt x="0" y="885571"/>
                  </a:cubicBezTo>
                  <a:close/>
                </a:path>
              </a:pathLst>
            </a:custGeom>
            <a:solidFill>
              <a:srgbClr val="70C573"/>
            </a:solidFill>
          </p:spPr>
        </p:sp>
        <p:sp>
          <p:nvSpPr>
            <p:cNvPr name="Freeform 21" id="21"/>
            <p:cNvSpPr/>
            <p:nvPr/>
          </p:nvSpPr>
          <p:spPr>
            <a:xfrm flipH="false" flipV="false" rot="0">
              <a:off x="0" y="0"/>
              <a:ext cx="15861792" cy="1113536"/>
            </a:xfrm>
            <a:custGeom>
              <a:avLst/>
              <a:gdLst/>
              <a:ahLst/>
              <a:cxnLst/>
              <a:rect r="r" b="b" t="t" l="l"/>
              <a:pathLst>
                <a:path h="1113536" w="15861792">
                  <a:moveTo>
                    <a:pt x="0" y="202565"/>
                  </a:moveTo>
                  <a:cubicBezTo>
                    <a:pt x="0" y="89662"/>
                    <a:pt x="95250" y="0"/>
                    <a:pt x="210439" y="0"/>
                  </a:cubicBezTo>
                  <a:lnTo>
                    <a:pt x="15651353" y="0"/>
                  </a:lnTo>
                  <a:lnTo>
                    <a:pt x="15651353" y="25400"/>
                  </a:lnTo>
                  <a:lnTo>
                    <a:pt x="15651353" y="0"/>
                  </a:lnTo>
                  <a:cubicBezTo>
                    <a:pt x="15766542" y="0"/>
                    <a:pt x="15861792" y="89662"/>
                    <a:pt x="15861792" y="202565"/>
                  </a:cubicBezTo>
                  <a:lnTo>
                    <a:pt x="15836392" y="202565"/>
                  </a:lnTo>
                  <a:lnTo>
                    <a:pt x="15861792" y="202565"/>
                  </a:lnTo>
                  <a:lnTo>
                    <a:pt x="15861792" y="910971"/>
                  </a:lnTo>
                  <a:lnTo>
                    <a:pt x="15836392" y="910971"/>
                  </a:lnTo>
                  <a:lnTo>
                    <a:pt x="15861792" y="910971"/>
                  </a:lnTo>
                  <a:cubicBezTo>
                    <a:pt x="15861792" y="1023874"/>
                    <a:pt x="15766542" y="1113536"/>
                    <a:pt x="15651353" y="1113536"/>
                  </a:cubicBezTo>
                  <a:lnTo>
                    <a:pt x="15651353" y="1088136"/>
                  </a:lnTo>
                  <a:lnTo>
                    <a:pt x="15651353" y="1113536"/>
                  </a:lnTo>
                  <a:lnTo>
                    <a:pt x="210439" y="1113536"/>
                  </a:lnTo>
                  <a:lnTo>
                    <a:pt x="210439" y="1088136"/>
                  </a:lnTo>
                  <a:lnTo>
                    <a:pt x="210439" y="1113536"/>
                  </a:lnTo>
                  <a:cubicBezTo>
                    <a:pt x="95250"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439" y="1062736"/>
                  </a:cubicBezTo>
                  <a:lnTo>
                    <a:pt x="15651353" y="1062736"/>
                  </a:lnTo>
                  <a:cubicBezTo>
                    <a:pt x="15740507" y="1062736"/>
                    <a:pt x="15810992" y="993775"/>
                    <a:pt x="15810992" y="910971"/>
                  </a:cubicBezTo>
                  <a:lnTo>
                    <a:pt x="15810992" y="202565"/>
                  </a:lnTo>
                  <a:cubicBezTo>
                    <a:pt x="15810992" y="119761"/>
                    <a:pt x="15740635" y="50800"/>
                    <a:pt x="15651353" y="50800"/>
                  </a:cubicBezTo>
                  <a:lnTo>
                    <a:pt x="210439" y="50800"/>
                  </a:lnTo>
                  <a:lnTo>
                    <a:pt x="210439" y="25400"/>
                  </a:lnTo>
                  <a:lnTo>
                    <a:pt x="210439" y="50800"/>
                  </a:lnTo>
                  <a:cubicBezTo>
                    <a:pt x="121158" y="50800"/>
                    <a:pt x="50800" y="119761"/>
                    <a:pt x="50800" y="202565"/>
                  </a:cubicBezTo>
                  <a:close/>
                </a:path>
              </a:pathLst>
            </a:custGeom>
            <a:solidFill>
              <a:srgbClr val="F2F2F2"/>
            </a:solidFill>
          </p:spPr>
        </p:sp>
      </p:grpSp>
      <p:grpSp>
        <p:nvGrpSpPr>
          <p:cNvPr name="Group 22" id="22"/>
          <p:cNvGrpSpPr/>
          <p:nvPr/>
        </p:nvGrpSpPr>
        <p:grpSpPr>
          <a:xfrm rot="0">
            <a:off x="1777861" y="3890868"/>
            <a:ext cx="11818480" cy="852573"/>
            <a:chOff x="0" y="0"/>
            <a:chExt cx="15757974" cy="1136764"/>
          </a:xfrm>
        </p:grpSpPr>
        <p:sp>
          <p:nvSpPr>
            <p:cNvPr name="Freeform 23" id="23"/>
            <p:cNvSpPr/>
            <p:nvPr/>
          </p:nvSpPr>
          <p:spPr>
            <a:xfrm flipH="false" flipV="false" rot="0">
              <a:off x="0" y="0"/>
              <a:ext cx="15757975" cy="1136764"/>
            </a:xfrm>
            <a:custGeom>
              <a:avLst/>
              <a:gdLst/>
              <a:ahLst/>
              <a:cxnLst/>
              <a:rect r="r" b="b" t="t" l="l"/>
              <a:pathLst>
                <a:path h="1136764" w="15757975">
                  <a:moveTo>
                    <a:pt x="0" y="0"/>
                  </a:moveTo>
                  <a:lnTo>
                    <a:pt x="15757975" y="0"/>
                  </a:lnTo>
                  <a:lnTo>
                    <a:pt x="15757975" y="1136764"/>
                  </a:lnTo>
                  <a:lnTo>
                    <a:pt x="0" y="1136764"/>
                  </a:lnTo>
                  <a:close/>
                </a:path>
              </a:pathLst>
            </a:custGeom>
            <a:solidFill>
              <a:srgbClr val="000000">
                <a:alpha val="0"/>
              </a:srgbClr>
            </a:solidFill>
          </p:spPr>
        </p:sp>
        <p:sp>
          <p:nvSpPr>
            <p:cNvPr name="TextBox 24" id="24"/>
            <p:cNvSpPr txBox="true"/>
            <p:nvPr/>
          </p:nvSpPr>
          <p:spPr>
            <a:xfrm>
              <a:off x="0" y="-19050"/>
              <a:ext cx="15757974" cy="1155814"/>
            </a:xfrm>
            <a:prstGeom prst="rect">
              <a:avLst/>
            </a:prstGeom>
          </p:spPr>
          <p:txBody>
            <a:bodyPr anchor="ctr" rtlCol="false" tIns="0" lIns="0" bIns="0" rIns="0"/>
            <a:lstStyle/>
            <a:p>
              <a:pPr algn="l" marL="0" indent="0" lvl="0">
                <a:lnSpc>
                  <a:spcPts val="2879"/>
                </a:lnSpc>
              </a:pPr>
              <a:r>
                <a:rPr lang="en-US" sz="2666">
                  <a:solidFill>
                    <a:srgbClr val="F2F2F2"/>
                  </a:solidFill>
                  <a:latin typeface="Arial"/>
                  <a:ea typeface="Arial"/>
                  <a:cs typeface="Arial"/>
                  <a:sym typeface="Arial"/>
                </a:rPr>
                <a:t>🌱 De la sustenabilitate la regenerare</a:t>
              </a:r>
            </a:p>
            <a:p>
              <a:pPr algn="l" marL="0" indent="0" lvl="0">
                <a:lnSpc>
                  <a:spcPts val="2879"/>
                </a:lnSpc>
              </a:pPr>
              <a:r>
                <a:rPr lang="en-US" sz="2666" i="true">
                  <a:solidFill>
                    <a:srgbClr val="F2F2F2"/>
                  </a:solidFill>
                  <a:latin typeface="Arial Italics"/>
                  <a:ea typeface="Arial Italics"/>
                  <a:cs typeface="Arial Italics"/>
                  <a:sym typeface="Arial Italics"/>
                </a:rPr>
                <a:t>De la „a face mai puțin rău” la „a lăsa totul mai bine decât l-ai găsit”</a:t>
              </a:r>
            </a:p>
          </p:txBody>
        </p:sp>
      </p:grpSp>
      <p:grpSp>
        <p:nvGrpSpPr>
          <p:cNvPr name="Group 25" id="25"/>
          <p:cNvGrpSpPr/>
          <p:nvPr/>
        </p:nvGrpSpPr>
        <p:grpSpPr>
          <a:xfrm rot="0">
            <a:off x="891939" y="5475198"/>
            <a:ext cx="16978383" cy="718500"/>
            <a:chOff x="0" y="0"/>
            <a:chExt cx="22637844" cy="958000"/>
          </a:xfrm>
        </p:grpSpPr>
        <p:sp>
          <p:nvSpPr>
            <p:cNvPr name="Freeform 26" id="26"/>
            <p:cNvSpPr/>
            <p:nvPr/>
          </p:nvSpPr>
          <p:spPr>
            <a:xfrm flipH="false" flipV="false" rot="0">
              <a:off x="25400" y="25400"/>
              <a:ext cx="22587077" cy="907161"/>
            </a:xfrm>
            <a:custGeom>
              <a:avLst/>
              <a:gdLst/>
              <a:ahLst/>
              <a:cxnLst/>
              <a:rect r="r" b="b" t="t" l="l"/>
              <a:pathLst>
                <a:path h="907161" w="22587077">
                  <a:moveTo>
                    <a:pt x="0" y="0"/>
                  </a:moveTo>
                  <a:lnTo>
                    <a:pt x="22587077" y="0"/>
                  </a:lnTo>
                  <a:lnTo>
                    <a:pt x="22587077" y="907161"/>
                  </a:lnTo>
                  <a:lnTo>
                    <a:pt x="0" y="907161"/>
                  </a:lnTo>
                  <a:close/>
                </a:path>
              </a:pathLst>
            </a:custGeom>
            <a:solidFill>
              <a:srgbClr val="F2F2F2">
                <a:alpha val="80784"/>
              </a:srgbClr>
            </a:solidFill>
          </p:spPr>
        </p:sp>
        <p:sp>
          <p:nvSpPr>
            <p:cNvPr name="Freeform 27" id="27"/>
            <p:cNvSpPr/>
            <p:nvPr/>
          </p:nvSpPr>
          <p:spPr>
            <a:xfrm flipH="false" flipV="false" rot="0">
              <a:off x="0" y="0"/>
              <a:ext cx="22637877" cy="957961"/>
            </a:xfrm>
            <a:custGeom>
              <a:avLst/>
              <a:gdLst/>
              <a:ahLst/>
              <a:cxnLst/>
              <a:rect r="r" b="b" t="t" l="l"/>
              <a:pathLst>
                <a:path h="957961" w="22637877">
                  <a:moveTo>
                    <a:pt x="25400" y="0"/>
                  </a:moveTo>
                  <a:lnTo>
                    <a:pt x="22612477" y="0"/>
                  </a:lnTo>
                  <a:cubicBezTo>
                    <a:pt x="22626447" y="0"/>
                    <a:pt x="22637877" y="11430"/>
                    <a:pt x="22637877" y="25400"/>
                  </a:cubicBezTo>
                  <a:lnTo>
                    <a:pt x="22637877" y="932561"/>
                  </a:lnTo>
                  <a:cubicBezTo>
                    <a:pt x="22637877" y="946531"/>
                    <a:pt x="22626447" y="957961"/>
                    <a:pt x="22612477" y="957961"/>
                  </a:cubicBezTo>
                  <a:lnTo>
                    <a:pt x="25400" y="957961"/>
                  </a:lnTo>
                  <a:cubicBezTo>
                    <a:pt x="11430" y="957961"/>
                    <a:pt x="0" y="946531"/>
                    <a:pt x="0" y="932561"/>
                  </a:cubicBezTo>
                  <a:lnTo>
                    <a:pt x="0" y="25400"/>
                  </a:lnTo>
                  <a:cubicBezTo>
                    <a:pt x="0" y="11430"/>
                    <a:pt x="11430" y="0"/>
                    <a:pt x="25400" y="0"/>
                  </a:cubicBezTo>
                  <a:moveTo>
                    <a:pt x="25400" y="50800"/>
                  </a:moveTo>
                  <a:lnTo>
                    <a:pt x="25400" y="25400"/>
                  </a:lnTo>
                  <a:lnTo>
                    <a:pt x="50800" y="25400"/>
                  </a:lnTo>
                  <a:lnTo>
                    <a:pt x="50800" y="932561"/>
                  </a:lnTo>
                  <a:lnTo>
                    <a:pt x="25400" y="932561"/>
                  </a:lnTo>
                  <a:lnTo>
                    <a:pt x="25400" y="907161"/>
                  </a:lnTo>
                  <a:lnTo>
                    <a:pt x="22612477" y="907161"/>
                  </a:lnTo>
                  <a:lnTo>
                    <a:pt x="22612477" y="932561"/>
                  </a:lnTo>
                  <a:lnTo>
                    <a:pt x="22587077" y="932561"/>
                  </a:lnTo>
                  <a:lnTo>
                    <a:pt x="22587077" y="25400"/>
                  </a:lnTo>
                  <a:lnTo>
                    <a:pt x="22612477" y="25400"/>
                  </a:lnTo>
                  <a:lnTo>
                    <a:pt x="22612477" y="50800"/>
                  </a:lnTo>
                  <a:lnTo>
                    <a:pt x="25400" y="50800"/>
                  </a:lnTo>
                  <a:close/>
                </a:path>
              </a:pathLst>
            </a:custGeom>
            <a:solidFill>
              <a:srgbClr val="70C573"/>
            </a:solidFill>
          </p:spPr>
        </p:sp>
      </p:grpSp>
      <p:grpSp>
        <p:nvGrpSpPr>
          <p:cNvPr name="Group 28" id="28"/>
          <p:cNvGrpSpPr/>
          <p:nvPr/>
        </p:nvGrpSpPr>
        <p:grpSpPr>
          <a:xfrm rot="0">
            <a:off x="1738953" y="5076678"/>
            <a:ext cx="11896298" cy="835140"/>
            <a:chOff x="0" y="0"/>
            <a:chExt cx="15861730" cy="1113520"/>
          </a:xfrm>
        </p:grpSpPr>
        <p:sp>
          <p:nvSpPr>
            <p:cNvPr name="Freeform 29" id="29"/>
            <p:cNvSpPr/>
            <p:nvPr/>
          </p:nvSpPr>
          <p:spPr>
            <a:xfrm flipH="false" flipV="false" rot="0">
              <a:off x="25400" y="25400"/>
              <a:ext cx="15810992" cy="1062736"/>
            </a:xfrm>
            <a:custGeom>
              <a:avLst/>
              <a:gdLst/>
              <a:ahLst/>
              <a:cxnLst/>
              <a:rect r="r" b="b" t="t" l="l"/>
              <a:pathLst>
                <a:path h="1062736" w="15810992">
                  <a:moveTo>
                    <a:pt x="0" y="177165"/>
                  </a:moveTo>
                  <a:cubicBezTo>
                    <a:pt x="0" y="79248"/>
                    <a:pt x="82804" y="0"/>
                    <a:pt x="185039" y="0"/>
                  </a:cubicBezTo>
                  <a:lnTo>
                    <a:pt x="15625953" y="0"/>
                  </a:lnTo>
                  <a:cubicBezTo>
                    <a:pt x="15728062" y="0"/>
                    <a:pt x="15810992" y="79248"/>
                    <a:pt x="15810992" y="177165"/>
                  </a:cubicBezTo>
                  <a:lnTo>
                    <a:pt x="15810992" y="885571"/>
                  </a:lnTo>
                  <a:cubicBezTo>
                    <a:pt x="15810992" y="983361"/>
                    <a:pt x="15728189" y="1062736"/>
                    <a:pt x="15625953" y="1062736"/>
                  </a:cubicBezTo>
                  <a:lnTo>
                    <a:pt x="185039" y="1062736"/>
                  </a:lnTo>
                  <a:cubicBezTo>
                    <a:pt x="82804" y="1062736"/>
                    <a:pt x="0" y="983361"/>
                    <a:pt x="0" y="885571"/>
                  </a:cubicBezTo>
                  <a:close/>
                </a:path>
              </a:pathLst>
            </a:custGeom>
            <a:solidFill>
              <a:srgbClr val="70C573"/>
            </a:solidFill>
          </p:spPr>
        </p:sp>
        <p:sp>
          <p:nvSpPr>
            <p:cNvPr name="Freeform 30" id="30"/>
            <p:cNvSpPr/>
            <p:nvPr/>
          </p:nvSpPr>
          <p:spPr>
            <a:xfrm flipH="false" flipV="false" rot="0">
              <a:off x="0" y="0"/>
              <a:ext cx="15861792" cy="1113536"/>
            </a:xfrm>
            <a:custGeom>
              <a:avLst/>
              <a:gdLst/>
              <a:ahLst/>
              <a:cxnLst/>
              <a:rect r="r" b="b" t="t" l="l"/>
              <a:pathLst>
                <a:path h="1113536" w="15861792">
                  <a:moveTo>
                    <a:pt x="0" y="202565"/>
                  </a:moveTo>
                  <a:cubicBezTo>
                    <a:pt x="0" y="89662"/>
                    <a:pt x="95250" y="0"/>
                    <a:pt x="210439" y="0"/>
                  </a:cubicBezTo>
                  <a:lnTo>
                    <a:pt x="15651353" y="0"/>
                  </a:lnTo>
                  <a:lnTo>
                    <a:pt x="15651353" y="25400"/>
                  </a:lnTo>
                  <a:lnTo>
                    <a:pt x="15651353" y="0"/>
                  </a:lnTo>
                  <a:cubicBezTo>
                    <a:pt x="15766542" y="0"/>
                    <a:pt x="15861792" y="89662"/>
                    <a:pt x="15861792" y="202565"/>
                  </a:cubicBezTo>
                  <a:lnTo>
                    <a:pt x="15836392" y="202565"/>
                  </a:lnTo>
                  <a:lnTo>
                    <a:pt x="15861792" y="202565"/>
                  </a:lnTo>
                  <a:lnTo>
                    <a:pt x="15861792" y="910971"/>
                  </a:lnTo>
                  <a:lnTo>
                    <a:pt x="15836392" y="910971"/>
                  </a:lnTo>
                  <a:lnTo>
                    <a:pt x="15861792" y="910971"/>
                  </a:lnTo>
                  <a:cubicBezTo>
                    <a:pt x="15861792" y="1023874"/>
                    <a:pt x="15766542" y="1113536"/>
                    <a:pt x="15651353" y="1113536"/>
                  </a:cubicBezTo>
                  <a:lnTo>
                    <a:pt x="15651353" y="1088136"/>
                  </a:lnTo>
                  <a:lnTo>
                    <a:pt x="15651353" y="1113536"/>
                  </a:lnTo>
                  <a:lnTo>
                    <a:pt x="210439" y="1113536"/>
                  </a:lnTo>
                  <a:lnTo>
                    <a:pt x="210439" y="1088136"/>
                  </a:lnTo>
                  <a:lnTo>
                    <a:pt x="210439" y="1113536"/>
                  </a:lnTo>
                  <a:cubicBezTo>
                    <a:pt x="95250"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439" y="1062736"/>
                  </a:cubicBezTo>
                  <a:lnTo>
                    <a:pt x="15651353" y="1062736"/>
                  </a:lnTo>
                  <a:cubicBezTo>
                    <a:pt x="15740507" y="1062736"/>
                    <a:pt x="15810992" y="993775"/>
                    <a:pt x="15810992" y="910971"/>
                  </a:cubicBezTo>
                  <a:lnTo>
                    <a:pt x="15810992" y="202565"/>
                  </a:lnTo>
                  <a:cubicBezTo>
                    <a:pt x="15810992" y="119761"/>
                    <a:pt x="15740635" y="50800"/>
                    <a:pt x="15651353" y="50800"/>
                  </a:cubicBezTo>
                  <a:lnTo>
                    <a:pt x="210439" y="50800"/>
                  </a:lnTo>
                  <a:lnTo>
                    <a:pt x="210439" y="25400"/>
                  </a:lnTo>
                  <a:lnTo>
                    <a:pt x="210439" y="50800"/>
                  </a:lnTo>
                  <a:cubicBezTo>
                    <a:pt x="121158" y="50800"/>
                    <a:pt x="50800" y="119761"/>
                    <a:pt x="50800" y="202565"/>
                  </a:cubicBezTo>
                  <a:close/>
                </a:path>
              </a:pathLst>
            </a:custGeom>
            <a:solidFill>
              <a:srgbClr val="F2F2F2"/>
            </a:solidFill>
          </p:spPr>
        </p:sp>
      </p:grpSp>
      <p:grpSp>
        <p:nvGrpSpPr>
          <p:cNvPr name="Group 31" id="31"/>
          <p:cNvGrpSpPr/>
          <p:nvPr/>
        </p:nvGrpSpPr>
        <p:grpSpPr>
          <a:xfrm rot="0">
            <a:off x="1777861" y="5115586"/>
            <a:ext cx="11818480" cy="757323"/>
            <a:chOff x="0" y="0"/>
            <a:chExt cx="15757974" cy="1009764"/>
          </a:xfrm>
        </p:grpSpPr>
        <p:sp>
          <p:nvSpPr>
            <p:cNvPr name="Freeform 32" id="32"/>
            <p:cNvSpPr/>
            <p:nvPr/>
          </p:nvSpPr>
          <p:spPr>
            <a:xfrm flipH="false" flipV="false" rot="0">
              <a:off x="0" y="0"/>
              <a:ext cx="15757975" cy="1009764"/>
            </a:xfrm>
            <a:custGeom>
              <a:avLst/>
              <a:gdLst/>
              <a:ahLst/>
              <a:cxnLst/>
              <a:rect r="r" b="b" t="t" l="l"/>
              <a:pathLst>
                <a:path h="1009764" w="15757975">
                  <a:moveTo>
                    <a:pt x="0" y="0"/>
                  </a:moveTo>
                  <a:lnTo>
                    <a:pt x="15757975" y="0"/>
                  </a:lnTo>
                  <a:lnTo>
                    <a:pt x="15757975" y="1009764"/>
                  </a:lnTo>
                  <a:lnTo>
                    <a:pt x="0" y="1009764"/>
                  </a:lnTo>
                  <a:close/>
                </a:path>
              </a:pathLst>
            </a:custGeom>
            <a:solidFill>
              <a:srgbClr val="000000">
                <a:alpha val="0"/>
              </a:srgbClr>
            </a:solidFill>
          </p:spPr>
        </p:sp>
        <p:sp>
          <p:nvSpPr>
            <p:cNvPr name="TextBox 33" id="33"/>
            <p:cNvSpPr txBox="true"/>
            <p:nvPr/>
          </p:nvSpPr>
          <p:spPr>
            <a:xfrm>
              <a:off x="0" y="-19050"/>
              <a:ext cx="15757974" cy="1028814"/>
            </a:xfrm>
            <a:prstGeom prst="rect">
              <a:avLst/>
            </a:prstGeom>
          </p:spPr>
          <p:txBody>
            <a:bodyPr anchor="ctr" rtlCol="false" tIns="0" lIns="0" bIns="0" rIns="0"/>
            <a:lstStyle/>
            <a:p>
              <a:pPr algn="l" marL="0" indent="0" lvl="0">
                <a:lnSpc>
                  <a:spcPts val="2158"/>
                </a:lnSpc>
              </a:pPr>
              <a:r>
                <a:rPr lang="en-US" sz="1998">
                  <a:solidFill>
                    <a:srgbClr val="F2F2F2"/>
                  </a:solidFill>
                  <a:latin typeface="Arial"/>
                  <a:ea typeface="Arial"/>
                  <a:cs typeface="Arial"/>
                  <a:sym typeface="Arial"/>
                </a:rPr>
                <a:t>🤖 Transformare digitală</a:t>
              </a:r>
            </a:p>
            <a:p>
              <a:pPr algn="l" marL="0" indent="0" lvl="0">
                <a:lnSpc>
                  <a:spcPts val="2158"/>
                </a:lnSpc>
              </a:pPr>
              <a:r>
                <a:rPr lang="en-US" sz="1998" i="true">
                  <a:solidFill>
                    <a:srgbClr val="F2F2F2"/>
                  </a:solidFill>
                  <a:latin typeface="Arial Italics"/>
                  <a:ea typeface="Arial Italics"/>
                  <a:cs typeface="Arial Italics"/>
                  <a:sym typeface="Arial Italics"/>
                </a:rPr>
                <a:t>Tehnologia inteligentă, inteligența artificială și instrumentele imersive îmbunătățesc planificarea și livrarea</a:t>
              </a:r>
            </a:p>
          </p:txBody>
        </p:sp>
      </p:grpSp>
      <p:grpSp>
        <p:nvGrpSpPr>
          <p:cNvPr name="Group 34" id="34"/>
          <p:cNvGrpSpPr/>
          <p:nvPr/>
        </p:nvGrpSpPr>
        <p:grpSpPr>
          <a:xfrm rot="0">
            <a:off x="891939" y="6699920"/>
            <a:ext cx="16978383" cy="718500"/>
            <a:chOff x="0" y="0"/>
            <a:chExt cx="22637844" cy="958000"/>
          </a:xfrm>
        </p:grpSpPr>
        <p:sp>
          <p:nvSpPr>
            <p:cNvPr name="Freeform 35" id="35"/>
            <p:cNvSpPr/>
            <p:nvPr/>
          </p:nvSpPr>
          <p:spPr>
            <a:xfrm flipH="false" flipV="false" rot="0">
              <a:off x="25400" y="25400"/>
              <a:ext cx="22587077" cy="907161"/>
            </a:xfrm>
            <a:custGeom>
              <a:avLst/>
              <a:gdLst/>
              <a:ahLst/>
              <a:cxnLst/>
              <a:rect r="r" b="b" t="t" l="l"/>
              <a:pathLst>
                <a:path h="907161" w="22587077">
                  <a:moveTo>
                    <a:pt x="0" y="0"/>
                  </a:moveTo>
                  <a:lnTo>
                    <a:pt x="22587077" y="0"/>
                  </a:lnTo>
                  <a:lnTo>
                    <a:pt x="22587077" y="907161"/>
                  </a:lnTo>
                  <a:lnTo>
                    <a:pt x="0" y="907161"/>
                  </a:lnTo>
                  <a:close/>
                </a:path>
              </a:pathLst>
            </a:custGeom>
            <a:solidFill>
              <a:srgbClr val="F2F2F2">
                <a:alpha val="80784"/>
              </a:srgbClr>
            </a:solidFill>
          </p:spPr>
        </p:sp>
        <p:sp>
          <p:nvSpPr>
            <p:cNvPr name="Freeform 36" id="36"/>
            <p:cNvSpPr/>
            <p:nvPr/>
          </p:nvSpPr>
          <p:spPr>
            <a:xfrm flipH="false" flipV="false" rot="0">
              <a:off x="0" y="0"/>
              <a:ext cx="22637877" cy="957961"/>
            </a:xfrm>
            <a:custGeom>
              <a:avLst/>
              <a:gdLst/>
              <a:ahLst/>
              <a:cxnLst/>
              <a:rect r="r" b="b" t="t" l="l"/>
              <a:pathLst>
                <a:path h="957961" w="22637877">
                  <a:moveTo>
                    <a:pt x="25400" y="0"/>
                  </a:moveTo>
                  <a:lnTo>
                    <a:pt x="22612477" y="0"/>
                  </a:lnTo>
                  <a:cubicBezTo>
                    <a:pt x="22626447" y="0"/>
                    <a:pt x="22637877" y="11430"/>
                    <a:pt x="22637877" y="25400"/>
                  </a:cubicBezTo>
                  <a:lnTo>
                    <a:pt x="22637877" y="932561"/>
                  </a:lnTo>
                  <a:cubicBezTo>
                    <a:pt x="22637877" y="946531"/>
                    <a:pt x="22626447" y="957961"/>
                    <a:pt x="22612477" y="957961"/>
                  </a:cubicBezTo>
                  <a:lnTo>
                    <a:pt x="25400" y="957961"/>
                  </a:lnTo>
                  <a:cubicBezTo>
                    <a:pt x="11430" y="957961"/>
                    <a:pt x="0" y="946531"/>
                    <a:pt x="0" y="932561"/>
                  </a:cubicBezTo>
                  <a:lnTo>
                    <a:pt x="0" y="25400"/>
                  </a:lnTo>
                  <a:cubicBezTo>
                    <a:pt x="0" y="11430"/>
                    <a:pt x="11430" y="0"/>
                    <a:pt x="25400" y="0"/>
                  </a:cubicBezTo>
                  <a:moveTo>
                    <a:pt x="25400" y="50800"/>
                  </a:moveTo>
                  <a:lnTo>
                    <a:pt x="25400" y="25400"/>
                  </a:lnTo>
                  <a:lnTo>
                    <a:pt x="50800" y="25400"/>
                  </a:lnTo>
                  <a:lnTo>
                    <a:pt x="50800" y="932561"/>
                  </a:lnTo>
                  <a:lnTo>
                    <a:pt x="25400" y="932561"/>
                  </a:lnTo>
                  <a:lnTo>
                    <a:pt x="25400" y="907161"/>
                  </a:lnTo>
                  <a:lnTo>
                    <a:pt x="22612477" y="907161"/>
                  </a:lnTo>
                  <a:lnTo>
                    <a:pt x="22612477" y="932561"/>
                  </a:lnTo>
                  <a:lnTo>
                    <a:pt x="22587077" y="932561"/>
                  </a:lnTo>
                  <a:lnTo>
                    <a:pt x="22587077" y="25400"/>
                  </a:lnTo>
                  <a:lnTo>
                    <a:pt x="22612477" y="25400"/>
                  </a:lnTo>
                  <a:lnTo>
                    <a:pt x="22612477" y="50800"/>
                  </a:lnTo>
                  <a:lnTo>
                    <a:pt x="25400" y="50800"/>
                  </a:lnTo>
                  <a:close/>
                </a:path>
              </a:pathLst>
            </a:custGeom>
            <a:solidFill>
              <a:srgbClr val="70C573"/>
            </a:solidFill>
          </p:spPr>
        </p:sp>
      </p:grpSp>
      <p:grpSp>
        <p:nvGrpSpPr>
          <p:cNvPr name="Group 37" id="37"/>
          <p:cNvGrpSpPr/>
          <p:nvPr/>
        </p:nvGrpSpPr>
        <p:grpSpPr>
          <a:xfrm rot="0">
            <a:off x="1738953" y="6301400"/>
            <a:ext cx="11896298" cy="835140"/>
            <a:chOff x="0" y="0"/>
            <a:chExt cx="15861730" cy="1113520"/>
          </a:xfrm>
        </p:grpSpPr>
        <p:sp>
          <p:nvSpPr>
            <p:cNvPr name="Freeform 38" id="38"/>
            <p:cNvSpPr/>
            <p:nvPr/>
          </p:nvSpPr>
          <p:spPr>
            <a:xfrm flipH="false" flipV="false" rot="0">
              <a:off x="25400" y="25400"/>
              <a:ext cx="15810992" cy="1062736"/>
            </a:xfrm>
            <a:custGeom>
              <a:avLst/>
              <a:gdLst/>
              <a:ahLst/>
              <a:cxnLst/>
              <a:rect r="r" b="b" t="t" l="l"/>
              <a:pathLst>
                <a:path h="1062736" w="15810992">
                  <a:moveTo>
                    <a:pt x="0" y="177165"/>
                  </a:moveTo>
                  <a:cubicBezTo>
                    <a:pt x="0" y="79248"/>
                    <a:pt x="82804" y="0"/>
                    <a:pt x="185039" y="0"/>
                  </a:cubicBezTo>
                  <a:lnTo>
                    <a:pt x="15625953" y="0"/>
                  </a:lnTo>
                  <a:cubicBezTo>
                    <a:pt x="15728062" y="0"/>
                    <a:pt x="15810992" y="79248"/>
                    <a:pt x="15810992" y="177165"/>
                  </a:cubicBezTo>
                  <a:lnTo>
                    <a:pt x="15810992" y="885571"/>
                  </a:lnTo>
                  <a:cubicBezTo>
                    <a:pt x="15810992" y="983361"/>
                    <a:pt x="15728189" y="1062736"/>
                    <a:pt x="15625953" y="1062736"/>
                  </a:cubicBezTo>
                  <a:lnTo>
                    <a:pt x="185039" y="1062736"/>
                  </a:lnTo>
                  <a:cubicBezTo>
                    <a:pt x="82804" y="1062736"/>
                    <a:pt x="0" y="983361"/>
                    <a:pt x="0" y="885571"/>
                  </a:cubicBezTo>
                  <a:close/>
                </a:path>
              </a:pathLst>
            </a:custGeom>
            <a:solidFill>
              <a:srgbClr val="70C573"/>
            </a:solidFill>
          </p:spPr>
        </p:sp>
        <p:sp>
          <p:nvSpPr>
            <p:cNvPr name="Freeform 39" id="39"/>
            <p:cNvSpPr/>
            <p:nvPr/>
          </p:nvSpPr>
          <p:spPr>
            <a:xfrm flipH="false" flipV="false" rot="0">
              <a:off x="0" y="0"/>
              <a:ext cx="15861792" cy="1113536"/>
            </a:xfrm>
            <a:custGeom>
              <a:avLst/>
              <a:gdLst/>
              <a:ahLst/>
              <a:cxnLst/>
              <a:rect r="r" b="b" t="t" l="l"/>
              <a:pathLst>
                <a:path h="1113536" w="15861792">
                  <a:moveTo>
                    <a:pt x="0" y="202565"/>
                  </a:moveTo>
                  <a:cubicBezTo>
                    <a:pt x="0" y="89662"/>
                    <a:pt x="95250" y="0"/>
                    <a:pt x="210439" y="0"/>
                  </a:cubicBezTo>
                  <a:lnTo>
                    <a:pt x="15651353" y="0"/>
                  </a:lnTo>
                  <a:lnTo>
                    <a:pt x="15651353" y="25400"/>
                  </a:lnTo>
                  <a:lnTo>
                    <a:pt x="15651353" y="0"/>
                  </a:lnTo>
                  <a:cubicBezTo>
                    <a:pt x="15766542" y="0"/>
                    <a:pt x="15861792" y="89662"/>
                    <a:pt x="15861792" y="202565"/>
                  </a:cubicBezTo>
                  <a:lnTo>
                    <a:pt x="15836392" y="202565"/>
                  </a:lnTo>
                  <a:lnTo>
                    <a:pt x="15861792" y="202565"/>
                  </a:lnTo>
                  <a:lnTo>
                    <a:pt x="15861792" y="910971"/>
                  </a:lnTo>
                  <a:lnTo>
                    <a:pt x="15836392" y="910971"/>
                  </a:lnTo>
                  <a:lnTo>
                    <a:pt x="15861792" y="910971"/>
                  </a:lnTo>
                  <a:cubicBezTo>
                    <a:pt x="15861792" y="1023874"/>
                    <a:pt x="15766542" y="1113536"/>
                    <a:pt x="15651353" y="1113536"/>
                  </a:cubicBezTo>
                  <a:lnTo>
                    <a:pt x="15651353" y="1088136"/>
                  </a:lnTo>
                  <a:lnTo>
                    <a:pt x="15651353" y="1113536"/>
                  </a:lnTo>
                  <a:lnTo>
                    <a:pt x="210439" y="1113536"/>
                  </a:lnTo>
                  <a:lnTo>
                    <a:pt x="210439" y="1088136"/>
                  </a:lnTo>
                  <a:lnTo>
                    <a:pt x="210439" y="1113536"/>
                  </a:lnTo>
                  <a:cubicBezTo>
                    <a:pt x="95250"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439" y="1062736"/>
                  </a:cubicBezTo>
                  <a:lnTo>
                    <a:pt x="15651353" y="1062736"/>
                  </a:lnTo>
                  <a:cubicBezTo>
                    <a:pt x="15740507" y="1062736"/>
                    <a:pt x="15810992" y="993775"/>
                    <a:pt x="15810992" y="910971"/>
                  </a:cubicBezTo>
                  <a:lnTo>
                    <a:pt x="15810992" y="202565"/>
                  </a:lnTo>
                  <a:cubicBezTo>
                    <a:pt x="15810992" y="119761"/>
                    <a:pt x="15740635" y="50800"/>
                    <a:pt x="15651353" y="50800"/>
                  </a:cubicBezTo>
                  <a:lnTo>
                    <a:pt x="210439" y="50800"/>
                  </a:lnTo>
                  <a:lnTo>
                    <a:pt x="210439" y="25400"/>
                  </a:lnTo>
                  <a:lnTo>
                    <a:pt x="210439" y="50800"/>
                  </a:lnTo>
                  <a:cubicBezTo>
                    <a:pt x="121158" y="50800"/>
                    <a:pt x="50800" y="119761"/>
                    <a:pt x="50800" y="202565"/>
                  </a:cubicBezTo>
                  <a:close/>
                </a:path>
              </a:pathLst>
            </a:custGeom>
            <a:solidFill>
              <a:srgbClr val="F2F2F2"/>
            </a:solidFill>
          </p:spPr>
        </p:sp>
      </p:grpSp>
      <p:grpSp>
        <p:nvGrpSpPr>
          <p:cNvPr name="Group 40" id="40"/>
          <p:cNvGrpSpPr/>
          <p:nvPr/>
        </p:nvGrpSpPr>
        <p:grpSpPr>
          <a:xfrm rot="0">
            <a:off x="1777861" y="6340308"/>
            <a:ext cx="11818480" cy="852573"/>
            <a:chOff x="0" y="0"/>
            <a:chExt cx="15757974" cy="1136764"/>
          </a:xfrm>
        </p:grpSpPr>
        <p:sp>
          <p:nvSpPr>
            <p:cNvPr name="Freeform 41" id="41"/>
            <p:cNvSpPr/>
            <p:nvPr/>
          </p:nvSpPr>
          <p:spPr>
            <a:xfrm flipH="false" flipV="false" rot="0">
              <a:off x="0" y="0"/>
              <a:ext cx="15757975" cy="1136764"/>
            </a:xfrm>
            <a:custGeom>
              <a:avLst/>
              <a:gdLst/>
              <a:ahLst/>
              <a:cxnLst/>
              <a:rect r="r" b="b" t="t" l="l"/>
              <a:pathLst>
                <a:path h="1136764" w="15757975">
                  <a:moveTo>
                    <a:pt x="0" y="0"/>
                  </a:moveTo>
                  <a:lnTo>
                    <a:pt x="15757975" y="0"/>
                  </a:lnTo>
                  <a:lnTo>
                    <a:pt x="15757975" y="1136764"/>
                  </a:lnTo>
                  <a:lnTo>
                    <a:pt x="0" y="1136764"/>
                  </a:lnTo>
                  <a:close/>
                </a:path>
              </a:pathLst>
            </a:custGeom>
            <a:solidFill>
              <a:srgbClr val="000000">
                <a:alpha val="0"/>
              </a:srgbClr>
            </a:solidFill>
          </p:spPr>
        </p:sp>
        <p:sp>
          <p:nvSpPr>
            <p:cNvPr name="TextBox 42" id="42"/>
            <p:cNvSpPr txBox="true"/>
            <p:nvPr/>
          </p:nvSpPr>
          <p:spPr>
            <a:xfrm>
              <a:off x="0" y="-19050"/>
              <a:ext cx="15757974" cy="1155814"/>
            </a:xfrm>
            <a:prstGeom prst="rect">
              <a:avLst/>
            </a:prstGeom>
          </p:spPr>
          <p:txBody>
            <a:bodyPr anchor="ctr" rtlCol="false" tIns="0" lIns="0" bIns="0" rIns="0"/>
            <a:lstStyle/>
            <a:p>
              <a:pPr algn="l" marL="0" indent="0" lvl="0">
                <a:lnSpc>
                  <a:spcPts val="2879"/>
                </a:lnSpc>
              </a:pPr>
              <a:r>
                <a:rPr lang="en-US" sz="2666">
                  <a:solidFill>
                    <a:srgbClr val="F2F2F2"/>
                  </a:solidFill>
                  <a:latin typeface="Arial"/>
                  <a:ea typeface="Arial"/>
                  <a:cs typeface="Arial"/>
                  <a:sym typeface="Arial"/>
                </a:rPr>
                <a:t>♿ Turism incluziv</a:t>
              </a:r>
            </a:p>
            <a:p>
              <a:pPr algn="l" marL="0" indent="0" lvl="0">
                <a:lnSpc>
                  <a:spcPts val="2879"/>
                </a:lnSpc>
              </a:pPr>
              <a:r>
                <a:rPr lang="en-US" sz="2666" i="true">
                  <a:solidFill>
                    <a:srgbClr val="F2F2F2"/>
                  </a:solidFill>
                  <a:latin typeface="Arial Italics"/>
                  <a:ea typeface="Arial Italics"/>
                  <a:cs typeface="Arial Italics"/>
                  <a:sym typeface="Arial Italics"/>
                </a:rPr>
                <a:t>Accesibilitate pentru toți - inteligentă din punct de vedere etic și economic</a:t>
              </a:r>
            </a:p>
          </p:txBody>
        </p:sp>
      </p:grpSp>
      <p:grpSp>
        <p:nvGrpSpPr>
          <p:cNvPr name="Group 43" id="43"/>
          <p:cNvGrpSpPr/>
          <p:nvPr/>
        </p:nvGrpSpPr>
        <p:grpSpPr>
          <a:xfrm rot="0">
            <a:off x="891939" y="7924640"/>
            <a:ext cx="16978383" cy="718500"/>
            <a:chOff x="0" y="0"/>
            <a:chExt cx="22637844" cy="958000"/>
          </a:xfrm>
        </p:grpSpPr>
        <p:sp>
          <p:nvSpPr>
            <p:cNvPr name="Freeform 44" id="44"/>
            <p:cNvSpPr/>
            <p:nvPr/>
          </p:nvSpPr>
          <p:spPr>
            <a:xfrm flipH="false" flipV="false" rot="0">
              <a:off x="25400" y="25400"/>
              <a:ext cx="22587077" cy="907161"/>
            </a:xfrm>
            <a:custGeom>
              <a:avLst/>
              <a:gdLst/>
              <a:ahLst/>
              <a:cxnLst/>
              <a:rect r="r" b="b" t="t" l="l"/>
              <a:pathLst>
                <a:path h="907161" w="22587077">
                  <a:moveTo>
                    <a:pt x="0" y="0"/>
                  </a:moveTo>
                  <a:lnTo>
                    <a:pt x="22587077" y="0"/>
                  </a:lnTo>
                  <a:lnTo>
                    <a:pt x="22587077" y="907161"/>
                  </a:lnTo>
                  <a:lnTo>
                    <a:pt x="0" y="907161"/>
                  </a:lnTo>
                  <a:close/>
                </a:path>
              </a:pathLst>
            </a:custGeom>
            <a:solidFill>
              <a:srgbClr val="F2F2F2">
                <a:alpha val="80784"/>
              </a:srgbClr>
            </a:solidFill>
          </p:spPr>
        </p:sp>
        <p:sp>
          <p:nvSpPr>
            <p:cNvPr name="Freeform 45" id="45"/>
            <p:cNvSpPr/>
            <p:nvPr/>
          </p:nvSpPr>
          <p:spPr>
            <a:xfrm flipH="false" flipV="false" rot="0">
              <a:off x="0" y="0"/>
              <a:ext cx="22637877" cy="957961"/>
            </a:xfrm>
            <a:custGeom>
              <a:avLst/>
              <a:gdLst/>
              <a:ahLst/>
              <a:cxnLst/>
              <a:rect r="r" b="b" t="t" l="l"/>
              <a:pathLst>
                <a:path h="957961" w="22637877">
                  <a:moveTo>
                    <a:pt x="25400" y="0"/>
                  </a:moveTo>
                  <a:lnTo>
                    <a:pt x="22612477" y="0"/>
                  </a:lnTo>
                  <a:cubicBezTo>
                    <a:pt x="22626447" y="0"/>
                    <a:pt x="22637877" y="11430"/>
                    <a:pt x="22637877" y="25400"/>
                  </a:cubicBezTo>
                  <a:lnTo>
                    <a:pt x="22637877" y="932561"/>
                  </a:lnTo>
                  <a:cubicBezTo>
                    <a:pt x="22637877" y="946531"/>
                    <a:pt x="22626447" y="957961"/>
                    <a:pt x="22612477" y="957961"/>
                  </a:cubicBezTo>
                  <a:lnTo>
                    <a:pt x="25400" y="957961"/>
                  </a:lnTo>
                  <a:cubicBezTo>
                    <a:pt x="11430" y="957961"/>
                    <a:pt x="0" y="946531"/>
                    <a:pt x="0" y="932561"/>
                  </a:cubicBezTo>
                  <a:lnTo>
                    <a:pt x="0" y="25400"/>
                  </a:lnTo>
                  <a:cubicBezTo>
                    <a:pt x="0" y="11430"/>
                    <a:pt x="11430" y="0"/>
                    <a:pt x="25400" y="0"/>
                  </a:cubicBezTo>
                  <a:moveTo>
                    <a:pt x="25400" y="50800"/>
                  </a:moveTo>
                  <a:lnTo>
                    <a:pt x="25400" y="25400"/>
                  </a:lnTo>
                  <a:lnTo>
                    <a:pt x="50800" y="25400"/>
                  </a:lnTo>
                  <a:lnTo>
                    <a:pt x="50800" y="932561"/>
                  </a:lnTo>
                  <a:lnTo>
                    <a:pt x="25400" y="932561"/>
                  </a:lnTo>
                  <a:lnTo>
                    <a:pt x="25400" y="907161"/>
                  </a:lnTo>
                  <a:lnTo>
                    <a:pt x="22612477" y="907161"/>
                  </a:lnTo>
                  <a:lnTo>
                    <a:pt x="22612477" y="932561"/>
                  </a:lnTo>
                  <a:lnTo>
                    <a:pt x="22587077" y="932561"/>
                  </a:lnTo>
                  <a:lnTo>
                    <a:pt x="22587077" y="25400"/>
                  </a:lnTo>
                  <a:lnTo>
                    <a:pt x="22612477" y="25400"/>
                  </a:lnTo>
                  <a:lnTo>
                    <a:pt x="22612477" y="50800"/>
                  </a:lnTo>
                  <a:lnTo>
                    <a:pt x="25400" y="50800"/>
                  </a:lnTo>
                  <a:close/>
                </a:path>
              </a:pathLst>
            </a:custGeom>
            <a:solidFill>
              <a:srgbClr val="70C573"/>
            </a:solidFill>
          </p:spPr>
        </p:sp>
      </p:grpSp>
      <p:grpSp>
        <p:nvGrpSpPr>
          <p:cNvPr name="Group 46" id="46"/>
          <p:cNvGrpSpPr/>
          <p:nvPr/>
        </p:nvGrpSpPr>
        <p:grpSpPr>
          <a:xfrm rot="0">
            <a:off x="1738953" y="7526120"/>
            <a:ext cx="11896298" cy="835140"/>
            <a:chOff x="0" y="0"/>
            <a:chExt cx="15861730" cy="1113520"/>
          </a:xfrm>
        </p:grpSpPr>
        <p:sp>
          <p:nvSpPr>
            <p:cNvPr name="Freeform 47" id="47"/>
            <p:cNvSpPr/>
            <p:nvPr/>
          </p:nvSpPr>
          <p:spPr>
            <a:xfrm flipH="false" flipV="false" rot="0">
              <a:off x="25400" y="25400"/>
              <a:ext cx="15810992" cy="1062736"/>
            </a:xfrm>
            <a:custGeom>
              <a:avLst/>
              <a:gdLst/>
              <a:ahLst/>
              <a:cxnLst/>
              <a:rect r="r" b="b" t="t" l="l"/>
              <a:pathLst>
                <a:path h="1062736" w="15810992">
                  <a:moveTo>
                    <a:pt x="0" y="177165"/>
                  </a:moveTo>
                  <a:cubicBezTo>
                    <a:pt x="0" y="79248"/>
                    <a:pt x="82804" y="0"/>
                    <a:pt x="185039" y="0"/>
                  </a:cubicBezTo>
                  <a:lnTo>
                    <a:pt x="15625953" y="0"/>
                  </a:lnTo>
                  <a:cubicBezTo>
                    <a:pt x="15728062" y="0"/>
                    <a:pt x="15810992" y="79248"/>
                    <a:pt x="15810992" y="177165"/>
                  </a:cubicBezTo>
                  <a:lnTo>
                    <a:pt x="15810992" y="885571"/>
                  </a:lnTo>
                  <a:cubicBezTo>
                    <a:pt x="15810992" y="983361"/>
                    <a:pt x="15728189" y="1062736"/>
                    <a:pt x="15625953" y="1062736"/>
                  </a:cubicBezTo>
                  <a:lnTo>
                    <a:pt x="185039" y="1062736"/>
                  </a:lnTo>
                  <a:cubicBezTo>
                    <a:pt x="82804" y="1062736"/>
                    <a:pt x="0" y="983361"/>
                    <a:pt x="0" y="885571"/>
                  </a:cubicBezTo>
                  <a:close/>
                </a:path>
              </a:pathLst>
            </a:custGeom>
            <a:solidFill>
              <a:srgbClr val="70C573"/>
            </a:solidFill>
          </p:spPr>
        </p:sp>
        <p:sp>
          <p:nvSpPr>
            <p:cNvPr name="Freeform 48" id="48"/>
            <p:cNvSpPr/>
            <p:nvPr/>
          </p:nvSpPr>
          <p:spPr>
            <a:xfrm flipH="false" flipV="false" rot="0">
              <a:off x="0" y="0"/>
              <a:ext cx="15861792" cy="1113536"/>
            </a:xfrm>
            <a:custGeom>
              <a:avLst/>
              <a:gdLst/>
              <a:ahLst/>
              <a:cxnLst/>
              <a:rect r="r" b="b" t="t" l="l"/>
              <a:pathLst>
                <a:path h="1113536" w="15861792">
                  <a:moveTo>
                    <a:pt x="0" y="202565"/>
                  </a:moveTo>
                  <a:cubicBezTo>
                    <a:pt x="0" y="89662"/>
                    <a:pt x="95250" y="0"/>
                    <a:pt x="210439" y="0"/>
                  </a:cubicBezTo>
                  <a:lnTo>
                    <a:pt x="15651353" y="0"/>
                  </a:lnTo>
                  <a:lnTo>
                    <a:pt x="15651353" y="25400"/>
                  </a:lnTo>
                  <a:lnTo>
                    <a:pt x="15651353" y="0"/>
                  </a:lnTo>
                  <a:cubicBezTo>
                    <a:pt x="15766542" y="0"/>
                    <a:pt x="15861792" y="89662"/>
                    <a:pt x="15861792" y="202565"/>
                  </a:cubicBezTo>
                  <a:lnTo>
                    <a:pt x="15836392" y="202565"/>
                  </a:lnTo>
                  <a:lnTo>
                    <a:pt x="15861792" y="202565"/>
                  </a:lnTo>
                  <a:lnTo>
                    <a:pt x="15861792" y="910971"/>
                  </a:lnTo>
                  <a:lnTo>
                    <a:pt x="15836392" y="910971"/>
                  </a:lnTo>
                  <a:lnTo>
                    <a:pt x="15861792" y="910971"/>
                  </a:lnTo>
                  <a:cubicBezTo>
                    <a:pt x="15861792" y="1023874"/>
                    <a:pt x="15766542" y="1113536"/>
                    <a:pt x="15651353" y="1113536"/>
                  </a:cubicBezTo>
                  <a:lnTo>
                    <a:pt x="15651353" y="1088136"/>
                  </a:lnTo>
                  <a:lnTo>
                    <a:pt x="15651353" y="1113536"/>
                  </a:lnTo>
                  <a:lnTo>
                    <a:pt x="210439" y="1113536"/>
                  </a:lnTo>
                  <a:lnTo>
                    <a:pt x="210439" y="1088136"/>
                  </a:lnTo>
                  <a:lnTo>
                    <a:pt x="210439" y="1113536"/>
                  </a:lnTo>
                  <a:cubicBezTo>
                    <a:pt x="95250" y="1113536"/>
                    <a:pt x="0" y="1023874"/>
                    <a:pt x="0" y="910971"/>
                  </a:cubicBezTo>
                  <a:lnTo>
                    <a:pt x="0" y="202565"/>
                  </a:lnTo>
                  <a:lnTo>
                    <a:pt x="25400" y="202565"/>
                  </a:lnTo>
                  <a:lnTo>
                    <a:pt x="0" y="202565"/>
                  </a:lnTo>
                  <a:moveTo>
                    <a:pt x="50800" y="202565"/>
                  </a:moveTo>
                  <a:lnTo>
                    <a:pt x="50800" y="910971"/>
                  </a:lnTo>
                  <a:lnTo>
                    <a:pt x="25400" y="910971"/>
                  </a:lnTo>
                  <a:lnTo>
                    <a:pt x="50800" y="910971"/>
                  </a:lnTo>
                  <a:cubicBezTo>
                    <a:pt x="50800" y="993775"/>
                    <a:pt x="121158" y="1062736"/>
                    <a:pt x="210439" y="1062736"/>
                  </a:cubicBezTo>
                  <a:lnTo>
                    <a:pt x="15651353" y="1062736"/>
                  </a:lnTo>
                  <a:cubicBezTo>
                    <a:pt x="15740507" y="1062736"/>
                    <a:pt x="15810992" y="993775"/>
                    <a:pt x="15810992" y="910971"/>
                  </a:cubicBezTo>
                  <a:lnTo>
                    <a:pt x="15810992" y="202565"/>
                  </a:lnTo>
                  <a:cubicBezTo>
                    <a:pt x="15810992" y="119761"/>
                    <a:pt x="15740635" y="50800"/>
                    <a:pt x="15651353" y="50800"/>
                  </a:cubicBezTo>
                  <a:lnTo>
                    <a:pt x="210439" y="50800"/>
                  </a:lnTo>
                  <a:lnTo>
                    <a:pt x="210439" y="25400"/>
                  </a:lnTo>
                  <a:lnTo>
                    <a:pt x="210439" y="50800"/>
                  </a:lnTo>
                  <a:cubicBezTo>
                    <a:pt x="121158" y="50800"/>
                    <a:pt x="50800" y="119761"/>
                    <a:pt x="50800" y="202565"/>
                  </a:cubicBezTo>
                  <a:close/>
                </a:path>
              </a:pathLst>
            </a:custGeom>
            <a:solidFill>
              <a:srgbClr val="F2F2F2"/>
            </a:solidFill>
          </p:spPr>
        </p:sp>
      </p:grpSp>
      <p:grpSp>
        <p:nvGrpSpPr>
          <p:cNvPr name="Group 49" id="49"/>
          <p:cNvGrpSpPr/>
          <p:nvPr/>
        </p:nvGrpSpPr>
        <p:grpSpPr>
          <a:xfrm rot="0">
            <a:off x="1777861" y="7565028"/>
            <a:ext cx="11818480" cy="852573"/>
            <a:chOff x="0" y="0"/>
            <a:chExt cx="15757974" cy="1136764"/>
          </a:xfrm>
        </p:grpSpPr>
        <p:sp>
          <p:nvSpPr>
            <p:cNvPr name="Freeform 50" id="50"/>
            <p:cNvSpPr/>
            <p:nvPr/>
          </p:nvSpPr>
          <p:spPr>
            <a:xfrm flipH="false" flipV="false" rot="0">
              <a:off x="0" y="0"/>
              <a:ext cx="15757975" cy="1136764"/>
            </a:xfrm>
            <a:custGeom>
              <a:avLst/>
              <a:gdLst/>
              <a:ahLst/>
              <a:cxnLst/>
              <a:rect r="r" b="b" t="t" l="l"/>
              <a:pathLst>
                <a:path h="1136764" w="15757975">
                  <a:moveTo>
                    <a:pt x="0" y="0"/>
                  </a:moveTo>
                  <a:lnTo>
                    <a:pt x="15757975" y="0"/>
                  </a:lnTo>
                  <a:lnTo>
                    <a:pt x="15757975" y="1136764"/>
                  </a:lnTo>
                  <a:lnTo>
                    <a:pt x="0" y="1136764"/>
                  </a:lnTo>
                  <a:close/>
                </a:path>
              </a:pathLst>
            </a:custGeom>
            <a:solidFill>
              <a:srgbClr val="000000">
                <a:alpha val="0"/>
              </a:srgbClr>
            </a:solidFill>
          </p:spPr>
        </p:sp>
        <p:sp>
          <p:nvSpPr>
            <p:cNvPr name="TextBox 51" id="51"/>
            <p:cNvSpPr txBox="true"/>
            <p:nvPr/>
          </p:nvSpPr>
          <p:spPr>
            <a:xfrm>
              <a:off x="0" y="-19050"/>
              <a:ext cx="15757974" cy="1155814"/>
            </a:xfrm>
            <a:prstGeom prst="rect">
              <a:avLst/>
            </a:prstGeom>
          </p:spPr>
          <p:txBody>
            <a:bodyPr anchor="ctr" rtlCol="false" tIns="0" lIns="0" bIns="0" rIns="0"/>
            <a:lstStyle/>
            <a:p>
              <a:pPr algn="l" marL="0" indent="0" lvl="0">
                <a:lnSpc>
                  <a:spcPts val="2879"/>
                </a:lnSpc>
              </a:pPr>
              <a:r>
                <a:rPr lang="en-US" sz="2666">
                  <a:solidFill>
                    <a:srgbClr val="F2F2F2"/>
                  </a:solidFill>
                  <a:latin typeface="Arial"/>
                  <a:ea typeface="Arial"/>
                  <a:cs typeface="Arial"/>
                  <a:sym typeface="Arial"/>
                </a:rPr>
                <a:t>🎭 Autenticitate culturală și localism</a:t>
              </a:r>
            </a:p>
            <a:p>
              <a:pPr algn="l" marL="0" indent="0" lvl="0">
                <a:lnSpc>
                  <a:spcPts val="2879"/>
                </a:lnSpc>
              </a:pPr>
              <a:r>
                <a:rPr lang="en-US" sz="2666" i="true">
                  <a:solidFill>
                    <a:srgbClr val="F2F2F2"/>
                  </a:solidFill>
                  <a:latin typeface="Arial Italics"/>
                  <a:ea typeface="Arial Italics"/>
                  <a:cs typeface="Arial Italics"/>
                  <a:sym typeface="Arial Italics"/>
                </a:rPr>
                <a:t>Abordări bazate pe patrimoniu, călătorii lente, inițiative conduse de comunitate</a:t>
              </a:r>
            </a:p>
          </p:txBody>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20677"/>
            <a:chOff x="0" y="0"/>
            <a:chExt cx="23888710" cy="1494236"/>
          </a:xfrm>
        </p:grpSpPr>
        <p:sp>
          <p:nvSpPr>
            <p:cNvPr name="Freeform 5" id="5"/>
            <p:cNvSpPr/>
            <p:nvPr/>
          </p:nvSpPr>
          <p:spPr>
            <a:xfrm flipH="false" flipV="false" rot="0">
              <a:off x="0" y="0"/>
              <a:ext cx="23888709" cy="1494236"/>
            </a:xfrm>
            <a:custGeom>
              <a:avLst/>
              <a:gdLst/>
              <a:ahLst/>
              <a:cxnLst/>
              <a:rect r="r" b="b" t="t" l="l"/>
              <a:pathLst>
                <a:path h="1494236" w="23888709">
                  <a:moveTo>
                    <a:pt x="0" y="0"/>
                  </a:moveTo>
                  <a:lnTo>
                    <a:pt x="23888709" y="0"/>
                  </a:lnTo>
                  <a:lnTo>
                    <a:pt x="23888709" y="1494236"/>
                  </a:lnTo>
                  <a:lnTo>
                    <a:pt x="0" y="1494236"/>
                  </a:lnTo>
                  <a:close/>
                </a:path>
              </a:pathLst>
            </a:custGeom>
            <a:solidFill>
              <a:srgbClr val="000000">
                <a:alpha val="0"/>
              </a:srgbClr>
            </a:solidFill>
          </p:spPr>
        </p:sp>
        <p:sp>
          <p:nvSpPr>
            <p:cNvPr name="TextBox 6" id="6"/>
            <p:cNvSpPr txBox="true"/>
            <p:nvPr/>
          </p:nvSpPr>
          <p:spPr>
            <a:xfrm>
              <a:off x="0" y="-66675"/>
              <a:ext cx="23888710" cy="1560911"/>
            </a:xfrm>
            <a:prstGeom prst="rect">
              <a:avLst/>
            </a:prstGeom>
          </p:spPr>
          <p:txBody>
            <a:bodyPr anchor="ctr" rtlCol="false" tIns="0" lIns="0" bIns="0" rIns="0"/>
            <a:lstStyle/>
            <a:p>
              <a:pPr algn="l" marL="0" indent="0" lvl="0">
                <a:lnSpc>
                  <a:spcPts val="6002"/>
                </a:lnSpc>
              </a:pPr>
              <a:r>
                <a:rPr lang="en-US" sz="5557">
                  <a:solidFill>
                    <a:srgbClr val="F2F2F2"/>
                  </a:solidFill>
                  <a:latin typeface="Calibri (MS)"/>
                  <a:ea typeface="Calibri (MS)"/>
                  <a:cs typeface="Calibri (MS)"/>
                  <a:sym typeface="Calibri (MS)"/>
                </a:rPr>
                <a:t>Dincolo de sustenabilitate: Ascensiunea turismului regenerativ</a:t>
              </a:r>
            </a:p>
          </p:txBody>
        </p:sp>
      </p:grpSp>
      <p:graphicFrame>
        <p:nvGraphicFramePr>
          <p:cNvPr name="Table 7" id="7"/>
          <p:cNvGraphicFramePr>
            <a:graphicFrameLocks noGrp="true"/>
          </p:cNvGraphicFramePr>
          <p:nvPr/>
        </p:nvGraphicFramePr>
        <p:xfrm>
          <a:off x="491319" y="1596788"/>
          <a:ext cx="16764000" cy="8039100"/>
        </p:xfrm>
        <a:graphic>
          <a:graphicData uri="http://schemas.openxmlformats.org/drawingml/2006/table">
            <a:tbl>
              <a:tblPr/>
              <a:tblGrid>
                <a:gridCol w="4191000"/>
                <a:gridCol w="4191000"/>
                <a:gridCol w="4191000"/>
                <a:gridCol w="4191000"/>
              </a:tblGrid>
              <a:tr h="1144227">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Dimensiune</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Turism convențional</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Turism sustenabil</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Turism regenerativ</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144227">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Obiective principale</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Maximizați câștigul economic</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Minimizează impactul negativ</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Restaurarea și regenerarea sistemelor</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144227">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Implicarea vizitatorilor</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Consum pasiv</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Participare responsabilă</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Co-creație și imersiune profundă</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731095">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Impact local</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Adesea exploatatoare sau minime</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Sprijin pentru afacerile și cultura locală</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Împuternicire și consolidare a capacităților</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144227">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Focus pe mediu</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Utilizare ridicată a resurselor, atenuare redusă</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Reduce, reutilizează, atenuează daunele</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Restaurare activă și impact pozitiv</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731095">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Rezultat pe termen lung</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Degradarea mediului, pierderea culturală</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Păstrați resursele pentru generațiile viitoare</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118"/>
                        </a:lnSpc>
                        <a:spcBef>
                          <a:spcPct val="0"/>
                        </a:spcBef>
                        <a:defRPr/>
                      </a:pPr>
                      <a:r>
                        <a:rPr lang="en-US" sz="1650" strike="noStrike" u="none">
                          <a:solidFill>
                            <a:srgbClr val="2C2C2C"/>
                          </a:solidFill>
                          <a:latin typeface="Arial"/>
                          <a:ea typeface="Arial"/>
                          <a:cs typeface="Arial"/>
                          <a:sym typeface="Arial"/>
                        </a:rPr>
                        <a:t>Ecosisteme îmbunătățite și echitate socială</a:t>
                      </a:r>
                      <a:endParaRPr lang="en-US" sz="1100"/>
                    </a:p>
                  </a:txBody>
                  <a:tcPr marL="68580" marR="68580" marT="68580" marB="6858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Îmbrățișând inovația și incluziunea în turism</a:t>
              </a:r>
            </a:p>
          </p:txBody>
        </p:sp>
      </p:grpSp>
      <p:grpSp>
        <p:nvGrpSpPr>
          <p:cNvPr name="Group 7" id="7"/>
          <p:cNvGrpSpPr>
            <a:grpSpLocks noChangeAspect="true"/>
          </p:cNvGrpSpPr>
          <p:nvPr/>
        </p:nvGrpSpPr>
        <p:grpSpPr>
          <a:xfrm rot="0">
            <a:off x="575580" y="1196284"/>
            <a:ext cx="7004127" cy="4060352"/>
            <a:chOff x="0" y="0"/>
            <a:chExt cx="9338836" cy="5413802"/>
          </a:xfrm>
        </p:grpSpPr>
        <p:sp>
          <p:nvSpPr>
            <p:cNvPr name="Freeform 8" id="8" descr="Imagine de ieșire"/>
            <p:cNvSpPr/>
            <p:nvPr/>
          </p:nvSpPr>
          <p:spPr>
            <a:xfrm flipH="false" flipV="false" rot="0">
              <a:off x="0" y="0"/>
              <a:ext cx="9338818" cy="5413756"/>
            </a:xfrm>
            <a:custGeom>
              <a:avLst/>
              <a:gdLst/>
              <a:ahLst/>
              <a:cxnLst/>
              <a:rect r="r" b="b" t="t" l="l"/>
              <a:pathLst>
                <a:path h="5413756" w="9338818">
                  <a:moveTo>
                    <a:pt x="0" y="0"/>
                  </a:moveTo>
                  <a:lnTo>
                    <a:pt x="9338818" y="0"/>
                  </a:lnTo>
                  <a:lnTo>
                    <a:pt x="9338818" y="5413756"/>
                  </a:lnTo>
                  <a:lnTo>
                    <a:pt x="0" y="5413756"/>
                  </a:lnTo>
                  <a:lnTo>
                    <a:pt x="0" y="0"/>
                  </a:lnTo>
                  <a:close/>
                </a:path>
              </a:pathLst>
            </a:custGeom>
            <a:blipFill>
              <a:blip r:embed="rId3"/>
              <a:stretch>
                <a:fillRect l="-7550" t="-12950" r="-8939" b="-6918"/>
              </a:stretch>
            </a:blipFill>
          </p:spPr>
        </p:sp>
      </p:grpSp>
      <p:sp>
        <p:nvSpPr>
          <p:cNvPr name="TextBox 9" id="9"/>
          <p:cNvSpPr txBox="true"/>
          <p:nvPr/>
        </p:nvSpPr>
        <p:spPr>
          <a:xfrm rot="0">
            <a:off x="9804274" y="1603262"/>
            <a:ext cx="7514457" cy="3571875"/>
          </a:xfrm>
          <a:prstGeom prst="rect">
            <a:avLst/>
          </a:prstGeom>
        </p:spPr>
        <p:txBody>
          <a:bodyPr anchor="t" rtlCol="false" tIns="0" lIns="0" bIns="0" rIns="0">
            <a:spAutoFit/>
          </a:bodyPr>
          <a:lstStyle/>
          <a:p>
            <a:pPr algn="l" marL="0" indent="0" lvl="0">
              <a:lnSpc>
                <a:spcPts val="3118"/>
              </a:lnSpc>
            </a:pPr>
            <a:r>
              <a:rPr lang="en-US" sz="2598">
                <a:solidFill>
                  <a:srgbClr val="616161"/>
                </a:solidFill>
                <a:latin typeface="Calibri (MS)"/>
                <a:ea typeface="Calibri (MS)"/>
                <a:cs typeface="Calibri (MS)"/>
                <a:sym typeface="Calibri (MS)"/>
              </a:rPr>
              <a:t>Instrumentele digitale precum inteligența artificială (AI), realitatea virtuală (VR) și senzorii inteligenți remodelează modul în care oamenii explorează destinațiile. De la previzualizări virtuale la asistența pentru clienți bazată pe inteligență artificială, tehnologia creează experiențe de călătorie mai fluide, mai personalizate și mai captivante. Cheia este de a utiliza aceste inovații pentru a îmbunătăți, nu a înlocui, conexiunea umană în turism.</a:t>
            </a:r>
          </a:p>
        </p:txBody>
      </p:sp>
      <p:grpSp>
        <p:nvGrpSpPr>
          <p:cNvPr name="Group 10" id="10"/>
          <p:cNvGrpSpPr>
            <a:grpSpLocks noChangeAspect="true"/>
          </p:cNvGrpSpPr>
          <p:nvPr/>
        </p:nvGrpSpPr>
        <p:grpSpPr>
          <a:xfrm rot="0">
            <a:off x="9712834" y="5465577"/>
            <a:ext cx="7462875" cy="4432898"/>
            <a:chOff x="0" y="0"/>
            <a:chExt cx="9950500" cy="5910530"/>
          </a:xfrm>
        </p:grpSpPr>
        <p:sp>
          <p:nvSpPr>
            <p:cNvPr name="Freeform 11" id="11"/>
            <p:cNvSpPr/>
            <p:nvPr/>
          </p:nvSpPr>
          <p:spPr>
            <a:xfrm flipH="false" flipV="false" rot="0">
              <a:off x="0" y="0"/>
              <a:ext cx="9950450" cy="5910580"/>
            </a:xfrm>
            <a:custGeom>
              <a:avLst/>
              <a:gdLst/>
              <a:ahLst/>
              <a:cxnLst/>
              <a:rect r="r" b="b" t="t" l="l"/>
              <a:pathLst>
                <a:path h="5910580" w="9950450">
                  <a:moveTo>
                    <a:pt x="0" y="0"/>
                  </a:moveTo>
                  <a:lnTo>
                    <a:pt x="9950450" y="0"/>
                  </a:lnTo>
                  <a:lnTo>
                    <a:pt x="9950450" y="5910580"/>
                  </a:lnTo>
                  <a:lnTo>
                    <a:pt x="0" y="5910580"/>
                  </a:lnTo>
                  <a:lnTo>
                    <a:pt x="0" y="0"/>
                  </a:lnTo>
                  <a:close/>
                </a:path>
              </a:pathLst>
            </a:custGeom>
            <a:blipFill>
              <a:blip r:embed="rId4"/>
              <a:stretch>
                <a:fillRect l="0" t="0" r="0" b="0"/>
              </a:stretch>
            </a:blipFill>
          </p:spPr>
        </p:sp>
      </p:grpSp>
      <p:sp>
        <p:nvSpPr>
          <p:cNvPr name="AutoShape 12" id="12"/>
          <p:cNvSpPr/>
          <p:nvPr/>
        </p:nvSpPr>
        <p:spPr>
          <a:xfrm rot="5889">
            <a:off x="561280" y="5292630"/>
            <a:ext cx="16679906" cy="0"/>
          </a:xfrm>
          <a:prstGeom prst="line">
            <a:avLst/>
          </a:prstGeom>
          <a:ln cap="rnd" w="19050">
            <a:solidFill>
              <a:srgbClr val="70C573"/>
            </a:solidFill>
            <a:prstDash val="solid"/>
            <a:headEnd type="none" len="sm" w="sm"/>
            <a:tailEnd type="none" len="sm" w="sm"/>
          </a:ln>
        </p:spPr>
      </p:sp>
      <p:sp>
        <p:nvSpPr>
          <p:cNvPr name="TextBox 13" id="13"/>
          <p:cNvSpPr txBox="true"/>
          <p:nvPr/>
        </p:nvSpPr>
        <p:spPr>
          <a:xfrm rot="0">
            <a:off x="1552712" y="6147100"/>
            <a:ext cx="6677571" cy="2924175"/>
          </a:xfrm>
          <a:prstGeom prst="rect">
            <a:avLst/>
          </a:prstGeom>
        </p:spPr>
        <p:txBody>
          <a:bodyPr anchor="t" rtlCol="false" tIns="0" lIns="0" bIns="0" rIns="0">
            <a:spAutoFit/>
          </a:bodyPr>
          <a:lstStyle/>
          <a:p>
            <a:pPr algn="l" marL="0" indent="0" lvl="0">
              <a:lnSpc>
                <a:spcPts val="3240"/>
              </a:lnSpc>
            </a:pPr>
            <a:r>
              <a:rPr lang="en-US" sz="2700">
                <a:solidFill>
                  <a:srgbClr val="616161"/>
                </a:solidFill>
                <a:latin typeface="Calibri (MS)"/>
                <a:ea typeface="Calibri (MS)"/>
                <a:cs typeface="Calibri (MS)"/>
                <a:sym typeface="Calibri (MS)"/>
              </a:rPr>
              <a:t>Turismul accesibil garantează că toată lumea – indiferent de vârstă, abilități sau origine – se poate bucura de călătorii. Designul incluziv înseamnă infrastructură atentă, tehnologie adaptivă și comunicare primitoare. Este etic și deschide turismul către peste un miliard de potențiali călători din întreaga lume.</a:t>
            </a:r>
          </a:p>
        </p:txBody>
      </p:sp>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Trusa ta de instrumente pentru adaptarea la tendințe</a:t>
              </a:r>
            </a:p>
          </p:txBody>
        </p:sp>
      </p:grpSp>
      <p:sp>
        <p:nvSpPr>
          <p:cNvPr name="TextBox 7" id="7"/>
          <p:cNvSpPr txBox="true"/>
          <p:nvPr/>
        </p:nvSpPr>
        <p:spPr>
          <a:xfrm rot="0">
            <a:off x="1241503" y="2002757"/>
            <a:ext cx="5166800" cy="5088255"/>
          </a:xfrm>
          <a:prstGeom prst="rect">
            <a:avLst/>
          </a:prstGeom>
        </p:spPr>
        <p:txBody>
          <a:bodyPr anchor="t" rtlCol="false" tIns="0" lIns="0" bIns="0" rIns="0">
            <a:spAutoFit/>
          </a:bodyPr>
          <a:lstStyle/>
          <a:p>
            <a:pPr algn="l" marL="0" indent="0" lvl="0">
              <a:lnSpc>
                <a:spcPts val="6750"/>
              </a:lnSpc>
            </a:pPr>
            <a:r>
              <a:rPr lang="en-US" sz="2700">
                <a:solidFill>
                  <a:srgbClr val="2C2C2C"/>
                </a:solidFill>
                <a:latin typeface="Calibri (MS)"/>
                <a:ea typeface="Calibri (MS)"/>
                <a:cs typeface="Calibri (MS)"/>
                <a:sym typeface="Calibri (MS)"/>
              </a:rPr>
              <a:t>📊 Folosește ascultarea socială</a:t>
            </a:r>
          </a:p>
          <a:p>
            <a:pPr algn="l" marL="0" indent="0" lvl="0">
              <a:lnSpc>
                <a:spcPts val="6750"/>
              </a:lnSpc>
            </a:pPr>
            <a:r>
              <a:rPr lang="en-US" sz="2700">
                <a:solidFill>
                  <a:srgbClr val="2C2C2C"/>
                </a:solidFill>
                <a:latin typeface="Calibri (MS)"/>
                <a:ea typeface="Calibri (MS)"/>
                <a:cs typeface="Calibri (MS)"/>
                <a:sym typeface="Calibri (MS)"/>
              </a:rPr>
              <a:t>🧳 Produse personalizabile </a:t>
            </a:r>
          </a:p>
          <a:p>
            <a:pPr algn="l" marL="0" indent="0" lvl="0">
              <a:lnSpc>
                <a:spcPts val="6750"/>
              </a:lnSpc>
            </a:pPr>
            <a:r>
              <a:rPr lang="en-US" sz="2700">
                <a:solidFill>
                  <a:srgbClr val="2C2C2C"/>
                </a:solidFill>
                <a:latin typeface="Calibri (MS)"/>
                <a:ea typeface="Calibri (MS)"/>
                <a:cs typeface="Calibri (MS)"/>
                <a:sym typeface="Calibri (MS)"/>
              </a:rPr>
              <a:t>✅ Audituri de accesibilitate </a:t>
            </a:r>
          </a:p>
          <a:p>
            <a:pPr algn="l" marL="0" indent="0" lvl="0">
              <a:lnSpc>
                <a:spcPts val="6750"/>
              </a:lnSpc>
            </a:pPr>
            <a:r>
              <a:rPr lang="en-US" sz="2700">
                <a:solidFill>
                  <a:srgbClr val="2C2C2C"/>
                </a:solidFill>
                <a:latin typeface="Calibri (MS)"/>
                <a:ea typeface="Calibri (MS)"/>
                <a:cs typeface="Calibri (MS)"/>
                <a:sym typeface="Calibri (MS)"/>
              </a:rPr>
              <a:t>🌱 Certificări ecologice </a:t>
            </a:r>
          </a:p>
          <a:p>
            <a:pPr algn="l" marL="0" indent="0" lvl="0">
              <a:lnSpc>
                <a:spcPts val="6750"/>
              </a:lnSpc>
            </a:pPr>
            <a:r>
              <a:rPr lang="en-US" sz="2700">
                <a:solidFill>
                  <a:srgbClr val="2C2C2C"/>
                </a:solidFill>
                <a:latin typeface="Calibri (MS)"/>
                <a:ea typeface="Calibri (MS)"/>
                <a:cs typeface="Calibri (MS)"/>
                <a:sym typeface="Calibri (MS)"/>
              </a:rPr>
              <a:t>🤝 Parteneriat local </a:t>
            </a:r>
          </a:p>
          <a:p>
            <a:pPr algn="l" marL="0" indent="0" lvl="0">
              <a:lnSpc>
                <a:spcPts val="6750"/>
              </a:lnSpc>
            </a:pPr>
            <a:r>
              <a:rPr lang="en-US" sz="2700">
                <a:solidFill>
                  <a:srgbClr val="2C2C2C"/>
                </a:solidFill>
                <a:latin typeface="Calibri (MS)"/>
                <a:ea typeface="Calibri (MS)"/>
                <a:cs typeface="Calibri (MS)"/>
                <a:sym typeface="Calibri (MS)"/>
              </a:rPr>
              <a:t>📚 Învățare continuă</a:t>
            </a:r>
          </a:p>
        </p:txBody>
      </p:sp>
      <p:grpSp>
        <p:nvGrpSpPr>
          <p:cNvPr name="Group 8" id="8"/>
          <p:cNvGrpSpPr/>
          <p:nvPr/>
        </p:nvGrpSpPr>
        <p:grpSpPr>
          <a:xfrm rot="0">
            <a:off x="5056354" y="2750450"/>
            <a:ext cx="4499496" cy="5753385"/>
            <a:chOff x="0" y="0"/>
            <a:chExt cx="5999328" cy="7671180"/>
          </a:xfrm>
        </p:grpSpPr>
        <p:sp>
          <p:nvSpPr>
            <p:cNvPr name="Freeform 9" id="9"/>
            <p:cNvSpPr/>
            <p:nvPr/>
          </p:nvSpPr>
          <p:spPr>
            <a:xfrm flipH="false" flipV="false" rot="0">
              <a:off x="-2540" y="0"/>
              <a:ext cx="3042920" cy="7671181"/>
            </a:xfrm>
            <a:custGeom>
              <a:avLst/>
              <a:gdLst/>
              <a:ahLst/>
              <a:cxnLst/>
              <a:rect r="r" b="b" t="t" l="l"/>
              <a:pathLst>
                <a:path h="7671181" w="3042920">
                  <a:moveTo>
                    <a:pt x="40640" y="76200"/>
                  </a:moveTo>
                  <a:lnTo>
                    <a:pt x="40640" y="38100"/>
                  </a:lnTo>
                  <a:lnTo>
                    <a:pt x="40640" y="0"/>
                  </a:lnTo>
                  <a:lnTo>
                    <a:pt x="3002153" y="0"/>
                  </a:lnTo>
                  <a:cubicBezTo>
                    <a:pt x="3023235" y="0"/>
                    <a:pt x="3040253" y="17018"/>
                    <a:pt x="3040253" y="38100"/>
                  </a:cubicBezTo>
                  <a:lnTo>
                    <a:pt x="3040253" y="3808349"/>
                  </a:lnTo>
                  <a:cubicBezTo>
                    <a:pt x="3040253" y="3829431"/>
                    <a:pt x="3023235" y="3846449"/>
                    <a:pt x="3002153" y="3846449"/>
                  </a:cubicBezTo>
                  <a:lnTo>
                    <a:pt x="40640" y="3846449"/>
                  </a:lnTo>
                  <a:lnTo>
                    <a:pt x="40640" y="3808349"/>
                  </a:lnTo>
                  <a:lnTo>
                    <a:pt x="40640" y="3770249"/>
                  </a:lnTo>
                  <a:lnTo>
                    <a:pt x="3002153" y="3770249"/>
                  </a:lnTo>
                  <a:lnTo>
                    <a:pt x="3002153" y="3808349"/>
                  </a:lnTo>
                  <a:lnTo>
                    <a:pt x="3002153" y="3846449"/>
                  </a:lnTo>
                  <a:lnTo>
                    <a:pt x="3002153" y="3808349"/>
                  </a:lnTo>
                  <a:lnTo>
                    <a:pt x="3002153" y="3846449"/>
                  </a:lnTo>
                  <a:lnTo>
                    <a:pt x="40640" y="3846449"/>
                  </a:lnTo>
                  <a:lnTo>
                    <a:pt x="40640" y="3808349"/>
                  </a:lnTo>
                  <a:lnTo>
                    <a:pt x="70739" y="3784981"/>
                  </a:lnTo>
                  <a:lnTo>
                    <a:pt x="3032379" y="7609713"/>
                  </a:lnTo>
                  <a:cubicBezTo>
                    <a:pt x="3041269" y="7621270"/>
                    <a:pt x="3042920" y="7636764"/>
                    <a:pt x="3036443" y="7649845"/>
                  </a:cubicBezTo>
                  <a:cubicBezTo>
                    <a:pt x="3029966" y="7662926"/>
                    <a:pt x="3016758" y="7671181"/>
                    <a:pt x="3002280" y="7671181"/>
                  </a:cubicBezTo>
                  <a:lnTo>
                    <a:pt x="40640" y="7671181"/>
                  </a:lnTo>
                  <a:cubicBezTo>
                    <a:pt x="19558" y="7671181"/>
                    <a:pt x="2540" y="7654163"/>
                    <a:pt x="2540" y="7633081"/>
                  </a:cubicBezTo>
                  <a:lnTo>
                    <a:pt x="2540" y="38100"/>
                  </a:lnTo>
                  <a:lnTo>
                    <a:pt x="40640" y="38100"/>
                  </a:lnTo>
                  <a:lnTo>
                    <a:pt x="40640" y="76200"/>
                  </a:lnTo>
                  <a:moveTo>
                    <a:pt x="40640" y="0"/>
                  </a:moveTo>
                  <a:cubicBezTo>
                    <a:pt x="61722" y="0"/>
                    <a:pt x="78740" y="17018"/>
                    <a:pt x="78740" y="38100"/>
                  </a:cubicBezTo>
                  <a:lnTo>
                    <a:pt x="78740" y="7633081"/>
                  </a:lnTo>
                  <a:lnTo>
                    <a:pt x="40640" y="7633081"/>
                  </a:lnTo>
                  <a:lnTo>
                    <a:pt x="40640" y="7594981"/>
                  </a:lnTo>
                  <a:lnTo>
                    <a:pt x="3002153" y="7594981"/>
                  </a:lnTo>
                  <a:lnTo>
                    <a:pt x="3002153" y="7633081"/>
                  </a:lnTo>
                  <a:lnTo>
                    <a:pt x="2972054" y="7656450"/>
                  </a:lnTo>
                  <a:lnTo>
                    <a:pt x="10541" y="3831590"/>
                  </a:lnTo>
                  <a:cubicBezTo>
                    <a:pt x="1651" y="3820033"/>
                    <a:pt x="0" y="3804539"/>
                    <a:pt x="6477" y="3791458"/>
                  </a:cubicBezTo>
                  <a:cubicBezTo>
                    <a:pt x="12954" y="3778377"/>
                    <a:pt x="26162" y="3770122"/>
                    <a:pt x="40640" y="3770122"/>
                  </a:cubicBezTo>
                  <a:lnTo>
                    <a:pt x="3002153" y="3770122"/>
                  </a:lnTo>
                  <a:cubicBezTo>
                    <a:pt x="3023235" y="3770122"/>
                    <a:pt x="3040253" y="3787140"/>
                    <a:pt x="3040253" y="3808222"/>
                  </a:cubicBezTo>
                  <a:cubicBezTo>
                    <a:pt x="3040253" y="3829304"/>
                    <a:pt x="3023235" y="3846322"/>
                    <a:pt x="3002153" y="3846322"/>
                  </a:cubicBezTo>
                  <a:lnTo>
                    <a:pt x="40640" y="3846322"/>
                  </a:lnTo>
                  <a:cubicBezTo>
                    <a:pt x="19558" y="3846322"/>
                    <a:pt x="2540" y="3829304"/>
                    <a:pt x="2540" y="3808222"/>
                  </a:cubicBezTo>
                  <a:cubicBezTo>
                    <a:pt x="2540" y="3787140"/>
                    <a:pt x="19558" y="3770122"/>
                    <a:pt x="40640" y="3770122"/>
                  </a:cubicBezTo>
                  <a:lnTo>
                    <a:pt x="3002153" y="3770122"/>
                  </a:lnTo>
                  <a:lnTo>
                    <a:pt x="3002153" y="3808222"/>
                  </a:lnTo>
                  <a:lnTo>
                    <a:pt x="2964053" y="3808222"/>
                  </a:lnTo>
                  <a:lnTo>
                    <a:pt x="2964053" y="38100"/>
                  </a:lnTo>
                  <a:lnTo>
                    <a:pt x="3002153" y="38100"/>
                  </a:lnTo>
                  <a:lnTo>
                    <a:pt x="3002153" y="76200"/>
                  </a:lnTo>
                  <a:lnTo>
                    <a:pt x="40640" y="76200"/>
                  </a:lnTo>
                  <a:cubicBezTo>
                    <a:pt x="19558" y="76200"/>
                    <a:pt x="2540" y="59182"/>
                    <a:pt x="2540" y="38100"/>
                  </a:cubicBezTo>
                  <a:cubicBezTo>
                    <a:pt x="2540" y="17018"/>
                    <a:pt x="19558" y="0"/>
                    <a:pt x="40640" y="0"/>
                  </a:cubicBezTo>
                  <a:close/>
                </a:path>
              </a:pathLst>
            </a:custGeom>
            <a:solidFill>
              <a:srgbClr val="6BC36E"/>
            </a:solidFill>
          </p:spPr>
        </p:sp>
        <p:sp>
          <p:nvSpPr>
            <p:cNvPr name="Freeform 10" id="10"/>
            <p:cNvSpPr/>
            <p:nvPr/>
          </p:nvSpPr>
          <p:spPr>
            <a:xfrm flipH="false" flipV="false" rot="0">
              <a:off x="-2540" y="0"/>
              <a:ext cx="3042920" cy="7671181"/>
            </a:xfrm>
            <a:custGeom>
              <a:avLst/>
              <a:gdLst/>
              <a:ahLst/>
              <a:cxnLst/>
              <a:rect r="r" b="b" t="t" l="l"/>
              <a:pathLst>
                <a:path h="7671181" w="3042920">
                  <a:moveTo>
                    <a:pt x="40640" y="76200"/>
                  </a:moveTo>
                  <a:lnTo>
                    <a:pt x="40640" y="38100"/>
                  </a:lnTo>
                  <a:lnTo>
                    <a:pt x="40640" y="0"/>
                  </a:lnTo>
                  <a:lnTo>
                    <a:pt x="3002153" y="0"/>
                  </a:lnTo>
                  <a:cubicBezTo>
                    <a:pt x="3023235" y="0"/>
                    <a:pt x="3040253" y="17018"/>
                    <a:pt x="3040253" y="38100"/>
                  </a:cubicBezTo>
                  <a:lnTo>
                    <a:pt x="3040253" y="3808349"/>
                  </a:lnTo>
                  <a:cubicBezTo>
                    <a:pt x="3040253" y="3829431"/>
                    <a:pt x="3023235" y="3846449"/>
                    <a:pt x="3002153" y="3846449"/>
                  </a:cubicBezTo>
                  <a:lnTo>
                    <a:pt x="40640" y="3846449"/>
                  </a:lnTo>
                  <a:lnTo>
                    <a:pt x="40640" y="3808349"/>
                  </a:lnTo>
                  <a:lnTo>
                    <a:pt x="40640" y="3770249"/>
                  </a:lnTo>
                  <a:lnTo>
                    <a:pt x="3002153" y="3770249"/>
                  </a:lnTo>
                  <a:lnTo>
                    <a:pt x="3002153" y="3808349"/>
                  </a:lnTo>
                  <a:lnTo>
                    <a:pt x="3002153" y="3846449"/>
                  </a:lnTo>
                  <a:lnTo>
                    <a:pt x="3002153" y="3808349"/>
                  </a:lnTo>
                  <a:lnTo>
                    <a:pt x="3002153" y="3846449"/>
                  </a:lnTo>
                  <a:lnTo>
                    <a:pt x="40640" y="3846449"/>
                  </a:lnTo>
                  <a:lnTo>
                    <a:pt x="40640" y="3808349"/>
                  </a:lnTo>
                  <a:lnTo>
                    <a:pt x="70739" y="3784981"/>
                  </a:lnTo>
                  <a:lnTo>
                    <a:pt x="3032379" y="7609713"/>
                  </a:lnTo>
                  <a:cubicBezTo>
                    <a:pt x="3041269" y="7621270"/>
                    <a:pt x="3042920" y="7636764"/>
                    <a:pt x="3036443" y="7649845"/>
                  </a:cubicBezTo>
                  <a:cubicBezTo>
                    <a:pt x="3029966" y="7662926"/>
                    <a:pt x="3016758" y="7671181"/>
                    <a:pt x="3002280" y="7671181"/>
                  </a:cubicBezTo>
                  <a:lnTo>
                    <a:pt x="40640" y="7671181"/>
                  </a:lnTo>
                  <a:lnTo>
                    <a:pt x="40640" y="7594981"/>
                  </a:lnTo>
                  <a:lnTo>
                    <a:pt x="3002153" y="7594981"/>
                  </a:lnTo>
                  <a:lnTo>
                    <a:pt x="3002153" y="7633081"/>
                  </a:lnTo>
                  <a:lnTo>
                    <a:pt x="2972054" y="7656449"/>
                  </a:lnTo>
                  <a:lnTo>
                    <a:pt x="10541" y="3831590"/>
                  </a:lnTo>
                  <a:cubicBezTo>
                    <a:pt x="1651" y="3820033"/>
                    <a:pt x="0" y="3804539"/>
                    <a:pt x="6477" y="3791458"/>
                  </a:cubicBezTo>
                  <a:cubicBezTo>
                    <a:pt x="12954" y="3778377"/>
                    <a:pt x="26162" y="3770122"/>
                    <a:pt x="40640" y="3770122"/>
                  </a:cubicBezTo>
                  <a:lnTo>
                    <a:pt x="3002153" y="3770122"/>
                  </a:lnTo>
                  <a:cubicBezTo>
                    <a:pt x="3023235" y="3770122"/>
                    <a:pt x="3040253" y="3787140"/>
                    <a:pt x="3040253" y="3808222"/>
                  </a:cubicBezTo>
                  <a:cubicBezTo>
                    <a:pt x="3040253" y="3829304"/>
                    <a:pt x="3023235" y="3846322"/>
                    <a:pt x="3002153" y="3846322"/>
                  </a:cubicBezTo>
                  <a:lnTo>
                    <a:pt x="40640" y="3846322"/>
                  </a:lnTo>
                  <a:cubicBezTo>
                    <a:pt x="19558" y="3846322"/>
                    <a:pt x="2540" y="3829304"/>
                    <a:pt x="2540" y="3808222"/>
                  </a:cubicBezTo>
                  <a:cubicBezTo>
                    <a:pt x="2540" y="3787140"/>
                    <a:pt x="19558" y="3770122"/>
                    <a:pt x="40640" y="3770122"/>
                  </a:cubicBezTo>
                  <a:lnTo>
                    <a:pt x="3002153" y="3770122"/>
                  </a:lnTo>
                  <a:lnTo>
                    <a:pt x="3002153" y="3808222"/>
                  </a:lnTo>
                  <a:lnTo>
                    <a:pt x="2964053" y="3808222"/>
                  </a:lnTo>
                  <a:lnTo>
                    <a:pt x="2964053" y="38100"/>
                  </a:lnTo>
                  <a:lnTo>
                    <a:pt x="3002153" y="38100"/>
                  </a:lnTo>
                  <a:lnTo>
                    <a:pt x="3002153" y="76200"/>
                  </a:lnTo>
                  <a:lnTo>
                    <a:pt x="40640" y="76200"/>
                  </a:lnTo>
                  <a:cubicBezTo>
                    <a:pt x="19558" y="76200"/>
                    <a:pt x="2540" y="59182"/>
                    <a:pt x="2540" y="38100"/>
                  </a:cubicBezTo>
                  <a:cubicBezTo>
                    <a:pt x="2540" y="17018"/>
                    <a:pt x="19558" y="0"/>
                    <a:pt x="40640" y="0"/>
                  </a:cubicBezTo>
                  <a:close/>
                </a:path>
              </a:pathLst>
            </a:custGeom>
            <a:solidFill>
              <a:srgbClr val="6BC36E"/>
            </a:solidFill>
          </p:spPr>
        </p:sp>
      </p:grpSp>
      <p:grpSp>
        <p:nvGrpSpPr>
          <p:cNvPr name="Group 11" id="11"/>
          <p:cNvGrpSpPr/>
          <p:nvPr/>
        </p:nvGrpSpPr>
        <p:grpSpPr>
          <a:xfrm rot="0">
            <a:off x="12156708" y="1061250"/>
            <a:ext cx="2490786" cy="2490786"/>
            <a:chOff x="0" y="0"/>
            <a:chExt cx="3321048" cy="3321048"/>
          </a:xfrm>
        </p:grpSpPr>
        <p:sp>
          <p:nvSpPr>
            <p:cNvPr name="Freeform 12" id="12"/>
            <p:cNvSpPr/>
            <p:nvPr/>
          </p:nvSpPr>
          <p:spPr>
            <a:xfrm flipH="false" flipV="false" rot="0">
              <a:off x="25400" y="25400"/>
              <a:ext cx="3270250" cy="3270250"/>
            </a:xfrm>
            <a:custGeom>
              <a:avLst/>
              <a:gdLst/>
              <a:ahLst/>
              <a:cxnLst/>
              <a:rect r="r" b="b" t="t" l="l"/>
              <a:pathLst>
                <a:path h="3270250" w="3270250">
                  <a:moveTo>
                    <a:pt x="0" y="1635125"/>
                  </a:moveTo>
                  <a:cubicBezTo>
                    <a:pt x="0" y="732028"/>
                    <a:pt x="732028" y="0"/>
                    <a:pt x="1635125" y="0"/>
                  </a:cubicBezTo>
                  <a:cubicBezTo>
                    <a:pt x="2538222" y="0"/>
                    <a:pt x="3270250" y="732028"/>
                    <a:pt x="3270250" y="1635125"/>
                  </a:cubicBezTo>
                  <a:cubicBezTo>
                    <a:pt x="3270250" y="2538222"/>
                    <a:pt x="2538222" y="3270250"/>
                    <a:pt x="1635125" y="3270250"/>
                  </a:cubicBezTo>
                  <a:cubicBezTo>
                    <a:pt x="732028" y="3270250"/>
                    <a:pt x="0" y="2538222"/>
                    <a:pt x="0" y="1635125"/>
                  </a:cubicBezTo>
                  <a:close/>
                </a:path>
              </a:pathLst>
            </a:custGeom>
            <a:solidFill>
              <a:srgbClr val="70C573"/>
            </a:solidFill>
          </p:spPr>
        </p:sp>
        <p:sp>
          <p:nvSpPr>
            <p:cNvPr name="Freeform 13" id="13"/>
            <p:cNvSpPr/>
            <p:nvPr/>
          </p:nvSpPr>
          <p:spPr>
            <a:xfrm flipH="false" flipV="false" rot="0">
              <a:off x="0" y="0"/>
              <a:ext cx="3321050" cy="3321050"/>
            </a:xfrm>
            <a:custGeom>
              <a:avLst/>
              <a:gdLst/>
              <a:ahLst/>
              <a:cxnLst/>
              <a:rect r="r" b="b" t="t" l="l"/>
              <a:pathLst>
                <a:path h="3321050" w="3321050">
                  <a:moveTo>
                    <a:pt x="0" y="1660525"/>
                  </a:moveTo>
                  <a:cubicBezTo>
                    <a:pt x="0" y="743458"/>
                    <a:pt x="743458" y="0"/>
                    <a:pt x="1660525" y="0"/>
                  </a:cubicBezTo>
                  <a:lnTo>
                    <a:pt x="1660525" y="25400"/>
                  </a:lnTo>
                  <a:lnTo>
                    <a:pt x="1660525" y="0"/>
                  </a:lnTo>
                  <a:cubicBezTo>
                    <a:pt x="2577592" y="0"/>
                    <a:pt x="3321050" y="743458"/>
                    <a:pt x="3321050" y="1660525"/>
                  </a:cubicBezTo>
                  <a:cubicBezTo>
                    <a:pt x="3321050" y="2577592"/>
                    <a:pt x="2577592" y="3321050"/>
                    <a:pt x="1660525" y="3321050"/>
                  </a:cubicBezTo>
                  <a:lnTo>
                    <a:pt x="1660525" y="3295650"/>
                  </a:lnTo>
                  <a:lnTo>
                    <a:pt x="1660525" y="3321050"/>
                  </a:lnTo>
                  <a:cubicBezTo>
                    <a:pt x="743458" y="3321050"/>
                    <a:pt x="0" y="2577592"/>
                    <a:pt x="0" y="1660525"/>
                  </a:cubicBezTo>
                  <a:lnTo>
                    <a:pt x="25400" y="1660525"/>
                  </a:lnTo>
                  <a:lnTo>
                    <a:pt x="46863" y="1674114"/>
                  </a:lnTo>
                  <a:cubicBezTo>
                    <a:pt x="40767" y="1683639"/>
                    <a:pt x="29210" y="1688084"/>
                    <a:pt x="18288" y="1684909"/>
                  </a:cubicBezTo>
                  <a:cubicBezTo>
                    <a:pt x="7366" y="1681734"/>
                    <a:pt x="0" y="1671828"/>
                    <a:pt x="0" y="1660525"/>
                  </a:cubicBezTo>
                  <a:moveTo>
                    <a:pt x="50800" y="1660525"/>
                  </a:moveTo>
                  <a:lnTo>
                    <a:pt x="25400" y="1660525"/>
                  </a:lnTo>
                  <a:lnTo>
                    <a:pt x="3937" y="1646936"/>
                  </a:lnTo>
                  <a:cubicBezTo>
                    <a:pt x="10033" y="1637411"/>
                    <a:pt x="21590" y="1632966"/>
                    <a:pt x="32512" y="1636141"/>
                  </a:cubicBezTo>
                  <a:cubicBezTo>
                    <a:pt x="43434" y="1639316"/>
                    <a:pt x="50800" y="1649222"/>
                    <a:pt x="50800" y="1660525"/>
                  </a:cubicBezTo>
                  <a:cubicBezTo>
                    <a:pt x="50800" y="2549525"/>
                    <a:pt x="771525" y="3270250"/>
                    <a:pt x="1660525" y="3270250"/>
                  </a:cubicBezTo>
                  <a:cubicBezTo>
                    <a:pt x="2549525" y="3270250"/>
                    <a:pt x="3270250" y="2549525"/>
                    <a:pt x="3270250" y="1660525"/>
                  </a:cubicBezTo>
                  <a:lnTo>
                    <a:pt x="3295650" y="1660525"/>
                  </a:lnTo>
                  <a:lnTo>
                    <a:pt x="3270250" y="1660525"/>
                  </a:lnTo>
                  <a:cubicBezTo>
                    <a:pt x="3270250" y="771525"/>
                    <a:pt x="2549525" y="50800"/>
                    <a:pt x="1660525" y="50800"/>
                  </a:cubicBezTo>
                  <a:lnTo>
                    <a:pt x="1660525" y="25400"/>
                  </a:lnTo>
                  <a:lnTo>
                    <a:pt x="1660525" y="50800"/>
                  </a:lnTo>
                  <a:cubicBezTo>
                    <a:pt x="771525" y="50800"/>
                    <a:pt x="50800" y="771525"/>
                    <a:pt x="50800" y="1660525"/>
                  </a:cubicBezTo>
                  <a:close/>
                </a:path>
              </a:pathLst>
            </a:custGeom>
            <a:solidFill>
              <a:srgbClr val="F2F2F2"/>
            </a:solidFill>
          </p:spPr>
        </p:sp>
      </p:grpSp>
      <p:grpSp>
        <p:nvGrpSpPr>
          <p:cNvPr name="Group 14" id="14"/>
          <p:cNvGrpSpPr/>
          <p:nvPr/>
        </p:nvGrpSpPr>
        <p:grpSpPr>
          <a:xfrm rot="0">
            <a:off x="12515895" y="1420437"/>
            <a:ext cx="1772412" cy="1772412"/>
            <a:chOff x="0" y="0"/>
            <a:chExt cx="2363216" cy="2363216"/>
          </a:xfrm>
        </p:grpSpPr>
        <p:sp>
          <p:nvSpPr>
            <p:cNvPr name="Freeform 15" id="15"/>
            <p:cNvSpPr/>
            <p:nvPr/>
          </p:nvSpPr>
          <p:spPr>
            <a:xfrm flipH="false" flipV="false" rot="0">
              <a:off x="0" y="0"/>
              <a:ext cx="2363216" cy="2363216"/>
            </a:xfrm>
            <a:custGeom>
              <a:avLst/>
              <a:gdLst/>
              <a:ahLst/>
              <a:cxnLst/>
              <a:rect r="r" b="b" t="t" l="l"/>
              <a:pathLst>
                <a:path h="2363216" w="2363216">
                  <a:moveTo>
                    <a:pt x="0" y="0"/>
                  </a:moveTo>
                  <a:lnTo>
                    <a:pt x="2363216" y="0"/>
                  </a:lnTo>
                  <a:lnTo>
                    <a:pt x="2363216" y="2363216"/>
                  </a:lnTo>
                  <a:lnTo>
                    <a:pt x="0" y="2363216"/>
                  </a:lnTo>
                  <a:close/>
                </a:path>
              </a:pathLst>
            </a:custGeom>
            <a:solidFill>
              <a:srgbClr val="000000">
                <a:alpha val="0"/>
              </a:srgbClr>
            </a:solidFill>
          </p:spPr>
        </p:sp>
        <p:sp>
          <p:nvSpPr>
            <p:cNvPr name="TextBox 16" id="16"/>
            <p:cNvSpPr txBox="true"/>
            <p:nvPr/>
          </p:nvSpPr>
          <p:spPr>
            <a:xfrm>
              <a:off x="0" y="-19050"/>
              <a:ext cx="2363216" cy="2382266"/>
            </a:xfrm>
            <a:prstGeom prst="rect">
              <a:avLst/>
            </a:prstGeom>
          </p:spPr>
          <p:txBody>
            <a:bodyPr anchor="ctr" rtlCol="false" tIns="0" lIns="0" bIns="0" rIns="0"/>
            <a:lstStyle/>
            <a:p>
              <a:pPr algn="ctr" marL="0" indent="0" lvl="0">
                <a:lnSpc>
                  <a:spcPts val="1944"/>
                </a:lnSpc>
              </a:pPr>
              <a:r>
                <a:rPr lang="en-US" sz="1800">
                  <a:solidFill>
                    <a:srgbClr val="F2F2F2"/>
                  </a:solidFill>
                  <a:latin typeface="Arial"/>
                  <a:ea typeface="Arial"/>
                  <a:cs typeface="Arial"/>
                  <a:sym typeface="Arial"/>
                </a:rPr>
                <a:t>1. Analizați: Monitorizați tendințele, utilizați datele</a:t>
              </a:r>
            </a:p>
          </p:txBody>
        </p:sp>
      </p:grpSp>
      <p:grpSp>
        <p:nvGrpSpPr>
          <p:cNvPr name="Group 17" id="17"/>
          <p:cNvGrpSpPr/>
          <p:nvPr/>
        </p:nvGrpSpPr>
        <p:grpSpPr>
          <a:xfrm rot="2160000">
            <a:off x="14551453" y="2965452"/>
            <a:ext cx="654185" cy="827781"/>
            <a:chOff x="0" y="0"/>
            <a:chExt cx="872246" cy="1103708"/>
          </a:xfrm>
        </p:grpSpPr>
        <p:sp>
          <p:nvSpPr>
            <p:cNvPr name="Freeform 18" id="18"/>
            <p:cNvSpPr/>
            <p:nvPr/>
          </p:nvSpPr>
          <p:spPr>
            <a:xfrm flipH="false" flipV="false" rot="0">
              <a:off x="0" y="0"/>
              <a:ext cx="872236" cy="1103757"/>
            </a:xfrm>
            <a:custGeom>
              <a:avLst/>
              <a:gdLst/>
              <a:ahLst/>
              <a:cxnLst/>
              <a:rect r="r" b="b" t="t" l="l"/>
              <a:pathLst>
                <a:path h="1103757" w="872236">
                  <a:moveTo>
                    <a:pt x="0" y="220726"/>
                  </a:moveTo>
                  <a:lnTo>
                    <a:pt x="436118" y="220726"/>
                  </a:lnTo>
                  <a:lnTo>
                    <a:pt x="436118" y="0"/>
                  </a:lnTo>
                  <a:lnTo>
                    <a:pt x="872236" y="551815"/>
                  </a:lnTo>
                  <a:lnTo>
                    <a:pt x="436118" y="1103757"/>
                  </a:lnTo>
                  <a:lnTo>
                    <a:pt x="436118" y="882904"/>
                  </a:lnTo>
                  <a:lnTo>
                    <a:pt x="0" y="882904"/>
                  </a:lnTo>
                  <a:close/>
                </a:path>
              </a:pathLst>
            </a:custGeom>
            <a:solidFill>
              <a:srgbClr val="BBDFBC"/>
            </a:solidFill>
          </p:spPr>
        </p:sp>
      </p:grpSp>
      <p:grpSp>
        <p:nvGrpSpPr>
          <p:cNvPr name="Group 19" id="19"/>
          <p:cNvGrpSpPr/>
          <p:nvPr/>
        </p:nvGrpSpPr>
        <p:grpSpPr>
          <a:xfrm rot="0">
            <a:off x="15139554" y="3228414"/>
            <a:ext cx="2490786" cy="2490786"/>
            <a:chOff x="0" y="0"/>
            <a:chExt cx="3321048" cy="3321048"/>
          </a:xfrm>
        </p:grpSpPr>
        <p:sp>
          <p:nvSpPr>
            <p:cNvPr name="Freeform 20" id="20"/>
            <p:cNvSpPr/>
            <p:nvPr/>
          </p:nvSpPr>
          <p:spPr>
            <a:xfrm flipH="false" flipV="false" rot="0">
              <a:off x="25400" y="25400"/>
              <a:ext cx="3270250" cy="3270250"/>
            </a:xfrm>
            <a:custGeom>
              <a:avLst/>
              <a:gdLst/>
              <a:ahLst/>
              <a:cxnLst/>
              <a:rect r="r" b="b" t="t" l="l"/>
              <a:pathLst>
                <a:path h="3270250" w="3270250">
                  <a:moveTo>
                    <a:pt x="0" y="1635125"/>
                  </a:moveTo>
                  <a:cubicBezTo>
                    <a:pt x="0" y="732028"/>
                    <a:pt x="732028" y="0"/>
                    <a:pt x="1635125" y="0"/>
                  </a:cubicBezTo>
                  <a:cubicBezTo>
                    <a:pt x="2538222" y="0"/>
                    <a:pt x="3270250" y="732028"/>
                    <a:pt x="3270250" y="1635125"/>
                  </a:cubicBezTo>
                  <a:cubicBezTo>
                    <a:pt x="3270250" y="2538222"/>
                    <a:pt x="2538222" y="3270250"/>
                    <a:pt x="1635125" y="3270250"/>
                  </a:cubicBezTo>
                  <a:cubicBezTo>
                    <a:pt x="732028" y="3270250"/>
                    <a:pt x="0" y="2538222"/>
                    <a:pt x="0" y="1635125"/>
                  </a:cubicBezTo>
                  <a:close/>
                </a:path>
              </a:pathLst>
            </a:custGeom>
            <a:solidFill>
              <a:srgbClr val="70C573"/>
            </a:solidFill>
          </p:spPr>
        </p:sp>
        <p:sp>
          <p:nvSpPr>
            <p:cNvPr name="Freeform 21" id="21"/>
            <p:cNvSpPr/>
            <p:nvPr/>
          </p:nvSpPr>
          <p:spPr>
            <a:xfrm flipH="false" flipV="false" rot="0">
              <a:off x="0" y="0"/>
              <a:ext cx="3321050" cy="3321050"/>
            </a:xfrm>
            <a:custGeom>
              <a:avLst/>
              <a:gdLst/>
              <a:ahLst/>
              <a:cxnLst/>
              <a:rect r="r" b="b" t="t" l="l"/>
              <a:pathLst>
                <a:path h="3321050" w="3321050">
                  <a:moveTo>
                    <a:pt x="0" y="1660525"/>
                  </a:moveTo>
                  <a:cubicBezTo>
                    <a:pt x="0" y="743458"/>
                    <a:pt x="743458" y="0"/>
                    <a:pt x="1660525" y="0"/>
                  </a:cubicBezTo>
                  <a:lnTo>
                    <a:pt x="1660525" y="25400"/>
                  </a:lnTo>
                  <a:lnTo>
                    <a:pt x="1660525" y="0"/>
                  </a:lnTo>
                  <a:cubicBezTo>
                    <a:pt x="2577592" y="0"/>
                    <a:pt x="3321050" y="743458"/>
                    <a:pt x="3321050" y="1660525"/>
                  </a:cubicBezTo>
                  <a:cubicBezTo>
                    <a:pt x="3321050" y="2577592"/>
                    <a:pt x="2577592" y="3321050"/>
                    <a:pt x="1660525" y="3321050"/>
                  </a:cubicBezTo>
                  <a:lnTo>
                    <a:pt x="1660525" y="3295650"/>
                  </a:lnTo>
                  <a:lnTo>
                    <a:pt x="1660525" y="3321050"/>
                  </a:lnTo>
                  <a:cubicBezTo>
                    <a:pt x="743458" y="3321050"/>
                    <a:pt x="0" y="2577592"/>
                    <a:pt x="0" y="1660525"/>
                  </a:cubicBezTo>
                  <a:lnTo>
                    <a:pt x="25400" y="1660525"/>
                  </a:lnTo>
                  <a:lnTo>
                    <a:pt x="46863" y="1674114"/>
                  </a:lnTo>
                  <a:cubicBezTo>
                    <a:pt x="40767" y="1683639"/>
                    <a:pt x="29210" y="1688084"/>
                    <a:pt x="18288" y="1684909"/>
                  </a:cubicBezTo>
                  <a:cubicBezTo>
                    <a:pt x="7366" y="1681734"/>
                    <a:pt x="0" y="1671828"/>
                    <a:pt x="0" y="1660525"/>
                  </a:cubicBezTo>
                  <a:moveTo>
                    <a:pt x="50800" y="1660525"/>
                  </a:moveTo>
                  <a:lnTo>
                    <a:pt x="25400" y="1660525"/>
                  </a:lnTo>
                  <a:lnTo>
                    <a:pt x="3937" y="1646936"/>
                  </a:lnTo>
                  <a:cubicBezTo>
                    <a:pt x="10033" y="1637411"/>
                    <a:pt x="21590" y="1632966"/>
                    <a:pt x="32512" y="1636141"/>
                  </a:cubicBezTo>
                  <a:cubicBezTo>
                    <a:pt x="43434" y="1639316"/>
                    <a:pt x="50800" y="1649222"/>
                    <a:pt x="50800" y="1660525"/>
                  </a:cubicBezTo>
                  <a:cubicBezTo>
                    <a:pt x="50800" y="2549525"/>
                    <a:pt x="771525" y="3270250"/>
                    <a:pt x="1660525" y="3270250"/>
                  </a:cubicBezTo>
                  <a:cubicBezTo>
                    <a:pt x="2549525" y="3270250"/>
                    <a:pt x="3270250" y="2549525"/>
                    <a:pt x="3270250" y="1660525"/>
                  </a:cubicBezTo>
                  <a:lnTo>
                    <a:pt x="3295650" y="1660525"/>
                  </a:lnTo>
                  <a:lnTo>
                    <a:pt x="3270250" y="1660525"/>
                  </a:lnTo>
                  <a:cubicBezTo>
                    <a:pt x="3270250" y="771525"/>
                    <a:pt x="2549525" y="50800"/>
                    <a:pt x="1660525" y="50800"/>
                  </a:cubicBezTo>
                  <a:lnTo>
                    <a:pt x="1660525" y="25400"/>
                  </a:lnTo>
                  <a:lnTo>
                    <a:pt x="1660525" y="50800"/>
                  </a:lnTo>
                  <a:cubicBezTo>
                    <a:pt x="771525" y="50800"/>
                    <a:pt x="50800" y="771525"/>
                    <a:pt x="50800" y="1660525"/>
                  </a:cubicBezTo>
                  <a:close/>
                </a:path>
              </a:pathLst>
            </a:custGeom>
            <a:solidFill>
              <a:srgbClr val="F2F2F2"/>
            </a:solidFill>
          </p:spPr>
        </p:sp>
      </p:grpSp>
      <p:grpSp>
        <p:nvGrpSpPr>
          <p:cNvPr name="Group 22" id="22"/>
          <p:cNvGrpSpPr/>
          <p:nvPr/>
        </p:nvGrpSpPr>
        <p:grpSpPr>
          <a:xfrm rot="0">
            <a:off x="15498741" y="3587601"/>
            <a:ext cx="1772412" cy="1772412"/>
            <a:chOff x="0" y="0"/>
            <a:chExt cx="2363216" cy="2363216"/>
          </a:xfrm>
        </p:grpSpPr>
        <p:sp>
          <p:nvSpPr>
            <p:cNvPr name="Freeform 23" id="23"/>
            <p:cNvSpPr/>
            <p:nvPr/>
          </p:nvSpPr>
          <p:spPr>
            <a:xfrm flipH="false" flipV="false" rot="0">
              <a:off x="0" y="0"/>
              <a:ext cx="2363216" cy="2363216"/>
            </a:xfrm>
            <a:custGeom>
              <a:avLst/>
              <a:gdLst/>
              <a:ahLst/>
              <a:cxnLst/>
              <a:rect r="r" b="b" t="t" l="l"/>
              <a:pathLst>
                <a:path h="2363216" w="2363216">
                  <a:moveTo>
                    <a:pt x="0" y="0"/>
                  </a:moveTo>
                  <a:lnTo>
                    <a:pt x="2363216" y="0"/>
                  </a:lnTo>
                  <a:lnTo>
                    <a:pt x="2363216" y="2363216"/>
                  </a:lnTo>
                  <a:lnTo>
                    <a:pt x="0" y="2363216"/>
                  </a:lnTo>
                  <a:close/>
                </a:path>
              </a:pathLst>
            </a:custGeom>
            <a:solidFill>
              <a:srgbClr val="000000">
                <a:alpha val="0"/>
              </a:srgbClr>
            </a:solidFill>
          </p:spPr>
        </p:sp>
        <p:sp>
          <p:nvSpPr>
            <p:cNvPr name="TextBox 24" id="24"/>
            <p:cNvSpPr txBox="true"/>
            <p:nvPr/>
          </p:nvSpPr>
          <p:spPr>
            <a:xfrm>
              <a:off x="0" y="-19050"/>
              <a:ext cx="2363216" cy="2382266"/>
            </a:xfrm>
            <a:prstGeom prst="rect">
              <a:avLst/>
            </a:prstGeom>
          </p:spPr>
          <p:txBody>
            <a:bodyPr anchor="ctr" rtlCol="false" tIns="0" lIns="0" bIns="0" rIns="0"/>
            <a:lstStyle/>
            <a:p>
              <a:pPr algn="ctr" marL="0" indent="0" lvl="0">
                <a:lnSpc>
                  <a:spcPts val="1944"/>
                </a:lnSpc>
              </a:pPr>
              <a:r>
                <a:rPr lang="en-US" sz="1800">
                  <a:solidFill>
                    <a:srgbClr val="F2F2F2"/>
                  </a:solidFill>
                  <a:latin typeface="Arial"/>
                  <a:ea typeface="Arial"/>
                  <a:cs typeface="Arial"/>
                  <a:sym typeface="Arial"/>
                </a:rPr>
                <a:t>2. Design: Alinierea la valori, dezvoltarea de oferte incluzive și ecologice</a:t>
              </a:r>
            </a:p>
          </p:txBody>
        </p:sp>
      </p:grpSp>
      <p:grpSp>
        <p:nvGrpSpPr>
          <p:cNvPr name="Group 25" id="25"/>
          <p:cNvGrpSpPr/>
          <p:nvPr/>
        </p:nvGrpSpPr>
        <p:grpSpPr>
          <a:xfrm rot="6480000">
            <a:off x="15493904" y="5795581"/>
            <a:ext cx="654185" cy="827781"/>
            <a:chOff x="0" y="0"/>
            <a:chExt cx="872246" cy="1103708"/>
          </a:xfrm>
        </p:grpSpPr>
        <p:sp>
          <p:nvSpPr>
            <p:cNvPr name="Freeform 26" id="26"/>
            <p:cNvSpPr/>
            <p:nvPr/>
          </p:nvSpPr>
          <p:spPr>
            <a:xfrm flipH="false" flipV="false" rot="0">
              <a:off x="0" y="0"/>
              <a:ext cx="872236" cy="1103757"/>
            </a:xfrm>
            <a:custGeom>
              <a:avLst/>
              <a:gdLst/>
              <a:ahLst/>
              <a:cxnLst/>
              <a:rect r="r" b="b" t="t" l="l"/>
              <a:pathLst>
                <a:path h="1103757" w="872236">
                  <a:moveTo>
                    <a:pt x="0" y="220726"/>
                  </a:moveTo>
                  <a:lnTo>
                    <a:pt x="436118" y="220726"/>
                  </a:lnTo>
                  <a:lnTo>
                    <a:pt x="436118" y="0"/>
                  </a:lnTo>
                  <a:lnTo>
                    <a:pt x="872236" y="551815"/>
                  </a:lnTo>
                  <a:lnTo>
                    <a:pt x="436118" y="1103757"/>
                  </a:lnTo>
                  <a:lnTo>
                    <a:pt x="436118" y="882904"/>
                  </a:lnTo>
                  <a:lnTo>
                    <a:pt x="0" y="882904"/>
                  </a:lnTo>
                  <a:close/>
                </a:path>
              </a:pathLst>
            </a:custGeom>
            <a:solidFill>
              <a:srgbClr val="BBDFBC"/>
            </a:solidFill>
          </p:spPr>
        </p:sp>
      </p:grpSp>
      <p:grpSp>
        <p:nvGrpSpPr>
          <p:cNvPr name="Group 27" id="27"/>
          <p:cNvGrpSpPr/>
          <p:nvPr/>
        </p:nvGrpSpPr>
        <p:grpSpPr>
          <a:xfrm rot="0">
            <a:off x="14000208" y="6734959"/>
            <a:ext cx="2490786" cy="2490786"/>
            <a:chOff x="0" y="0"/>
            <a:chExt cx="3321048" cy="3321048"/>
          </a:xfrm>
        </p:grpSpPr>
        <p:sp>
          <p:nvSpPr>
            <p:cNvPr name="Freeform 28" id="28"/>
            <p:cNvSpPr/>
            <p:nvPr/>
          </p:nvSpPr>
          <p:spPr>
            <a:xfrm flipH="false" flipV="false" rot="0">
              <a:off x="25400" y="25400"/>
              <a:ext cx="3270250" cy="3270250"/>
            </a:xfrm>
            <a:custGeom>
              <a:avLst/>
              <a:gdLst/>
              <a:ahLst/>
              <a:cxnLst/>
              <a:rect r="r" b="b" t="t" l="l"/>
              <a:pathLst>
                <a:path h="3270250" w="3270250">
                  <a:moveTo>
                    <a:pt x="0" y="1635125"/>
                  </a:moveTo>
                  <a:cubicBezTo>
                    <a:pt x="0" y="732028"/>
                    <a:pt x="732028" y="0"/>
                    <a:pt x="1635125" y="0"/>
                  </a:cubicBezTo>
                  <a:cubicBezTo>
                    <a:pt x="2538222" y="0"/>
                    <a:pt x="3270250" y="732028"/>
                    <a:pt x="3270250" y="1635125"/>
                  </a:cubicBezTo>
                  <a:cubicBezTo>
                    <a:pt x="3270250" y="2538222"/>
                    <a:pt x="2538222" y="3270250"/>
                    <a:pt x="1635125" y="3270250"/>
                  </a:cubicBezTo>
                  <a:cubicBezTo>
                    <a:pt x="732028" y="3270250"/>
                    <a:pt x="0" y="2538222"/>
                    <a:pt x="0" y="1635125"/>
                  </a:cubicBezTo>
                  <a:close/>
                </a:path>
              </a:pathLst>
            </a:custGeom>
            <a:solidFill>
              <a:srgbClr val="70C573"/>
            </a:solidFill>
          </p:spPr>
        </p:sp>
        <p:sp>
          <p:nvSpPr>
            <p:cNvPr name="Freeform 29" id="29"/>
            <p:cNvSpPr/>
            <p:nvPr/>
          </p:nvSpPr>
          <p:spPr>
            <a:xfrm flipH="false" flipV="false" rot="0">
              <a:off x="0" y="0"/>
              <a:ext cx="3321050" cy="3321050"/>
            </a:xfrm>
            <a:custGeom>
              <a:avLst/>
              <a:gdLst/>
              <a:ahLst/>
              <a:cxnLst/>
              <a:rect r="r" b="b" t="t" l="l"/>
              <a:pathLst>
                <a:path h="3321050" w="3321050">
                  <a:moveTo>
                    <a:pt x="0" y="1660525"/>
                  </a:moveTo>
                  <a:cubicBezTo>
                    <a:pt x="0" y="743458"/>
                    <a:pt x="743458" y="0"/>
                    <a:pt x="1660525" y="0"/>
                  </a:cubicBezTo>
                  <a:lnTo>
                    <a:pt x="1660525" y="25400"/>
                  </a:lnTo>
                  <a:lnTo>
                    <a:pt x="1660525" y="0"/>
                  </a:lnTo>
                  <a:cubicBezTo>
                    <a:pt x="2577592" y="0"/>
                    <a:pt x="3321050" y="743458"/>
                    <a:pt x="3321050" y="1660525"/>
                  </a:cubicBezTo>
                  <a:cubicBezTo>
                    <a:pt x="3321050" y="2577592"/>
                    <a:pt x="2577592" y="3321050"/>
                    <a:pt x="1660525" y="3321050"/>
                  </a:cubicBezTo>
                  <a:lnTo>
                    <a:pt x="1660525" y="3295650"/>
                  </a:lnTo>
                  <a:lnTo>
                    <a:pt x="1660525" y="3321050"/>
                  </a:lnTo>
                  <a:cubicBezTo>
                    <a:pt x="743458" y="3321050"/>
                    <a:pt x="0" y="2577592"/>
                    <a:pt x="0" y="1660525"/>
                  </a:cubicBezTo>
                  <a:lnTo>
                    <a:pt x="25400" y="1660525"/>
                  </a:lnTo>
                  <a:lnTo>
                    <a:pt x="46863" y="1674114"/>
                  </a:lnTo>
                  <a:cubicBezTo>
                    <a:pt x="40767" y="1683639"/>
                    <a:pt x="29210" y="1688084"/>
                    <a:pt x="18288" y="1684909"/>
                  </a:cubicBezTo>
                  <a:cubicBezTo>
                    <a:pt x="7366" y="1681734"/>
                    <a:pt x="0" y="1671828"/>
                    <a:pt x="0" y="1660525"/>
                  </a:cubicBezTo>
                  <a:moveTo>
                    <a:pt x="50800" y="1660525"/>
                  </a:moveTo>
                  <a:lnTo>
                    <a:pt x="25400" y="1660525"/>
                  </a:lnTo>
                  <a:lnTo>
                    <a:pt x="3937" y="1646936"/>
                  </a:lnTo>
                  <a:cubicBezTo>
                    <a:pt x="10033" y="1637411"/>
                    <a:pt x="21590" y="1632966"/>
                    <a:pt x="32512" y="1636141"/>
                  </a:cubicBezTo>
                  <a:cubicBezTo>
                    <a:pt x="43434" y="1639316"/>
                    <a:pt x="50800" y="1649222"/>
                    <a:pt x="50800" y="1660525"/>
                  </a:cubicBezTo>
                  <a:cubicBezTo>
                    <a:pt x="50800" y="2549525"/>
                    <a:pt x="771525" y="3270250"/>
                    <a:pt x="1660525" y="3270250"/>
                  </a:cubicBezTo>
                  <a:cubicBezTo>
                    <a:pt x="2549525" y="3270250"/>
                    <a:pt x="3270250" y="2549525"/>
                    <a:pt x="3270250" y="1660525"/>
                  </a:cubicBezTo>
                  <a:lnTo>
                    <a:pt x="3295650" y="1660525"/>
                  </a:lnTo>
                  <a:lnTo>
                    <a:pt x="3270250" y="1660525"/>
                  </a:lnTo>
                  <a:cubicBezTo>
                    <a:pt x="3270250" y="771525"/>
                    <a:pt x="2549525" y="50800"/>
                    <a:pt x="1660525" y="50800"/>
                  </a:cubicBezTo>
                  <a:lnTo>
                    <a:pt x="1660525" y="25400"/>
                  </a:lnTo>
                  <a:lnTo>
                    <a:pt x="1660525" y="50800"/>
                  </a:lnTo>
                  <a:cubicBezTo>
                    <a:pt x="771525" y="50800"/>
                    <a:pt x="50800" y="771525"/>
                    <a:pt x="50800" y="1660525"/>
                  </a:cubicBezTo>
                  <a:close/>
                </a:path>
              </a:pathLst>
            </a:custGeom>
            <a:solidFill>
              <a:srgbClr val="F2F2F2"/>
            </a:solidFill>
          </p:spPr>
        </p:sp>
      </p:grpSp>
      <p:grpSp>
        <p:nvGrpSpPr>
          <p:cNvPr name="Group 30" id="30"/>
          <p:cNvGrpSpPr/>
          <p:nvPr/>
        </p:nvGrpSpPr>
        <p:grpSpPr>
          <a:xfrm rot="0">
            <a:off x="14359395" y="7094146"/>
            <a:ext cx="1772412" cy="1772412"/>
            <a:chOff x="0" y="0"/>
            <a:chExt cx="2363216" cy="2363216"/>
          </a:xfrm>
        </p:grpSpPr>
        <p:sp>
          <p:nvSpPr>
            <p:cNvPr name="Freeform 31" id="31"/>
            <p:cNvSpPr/>
            <p:nvPr/>
          </p:nvSpPr>
          <p:spPr>
            <a:xfrm flipH="false" flipV="false" rot="0">
              <a:off x="0" y="0"/>
              <a:ext cx="2363216" cy="2363216"/>
            </a:xfrm>
            <a:custGeom>
              <a:avLst/>
              <a:gdLst/>
              <a:ahLst/>
              <a:cxnLst/>
              <a:rect r="r" b="b" t="t" l="l"/>
              <a:pathLst>
                <a:path h="2363216" w="2363216">
                  <a:moveTo>
                    <a:pt x="0" y="0"/>
                  </a:moveTo>
                  <a:lnTo>
                    <a:pt x="2363216" y="0"/>
                  </a:lnTo>
                  <a:lnTo>
                    <a:pt x="2363216" y="2363216"/>
                  </a:lnTo>
                  <a:lnTo>
                    <a:pt x="0" y="2363216"/>
                  </a:lnTo>
                  <a:close/>
                </a:path>
              </a:pathLst>
            </a:custGeom>
            <a:solidFill>
              <a:srgbClr val="000000">
                <a:alpha val="0"/>
              </a:srgbClr>
            </a:solidFill>
          </p:spPr>
        </p:sp>
        <p:sp>
          <p:nvSpPr>
            <p:cNvPr name="TextBox 32" id="32"/>
            <p:cNvSpPr txBox="true"/>
            <p:nvPr/>
          </p:nvSpPr>
          <p:spPr>
            <a:xfrm>
              <a:off x="0" y="-19050"/>
              <a:ext cx="2363216" cy="2382266"/>
            </a:xfrm>
            <a:prstGeom prst="rect">
              <a:avLst/>
            </a:prstGeom>
          </p:spPr>
          <p:txBody>
            <a:bodyPr anchor="ctr" rtlCol="false" tIns="0" lIns="0" bIns="0" rIns="0"/>
            <a:lstStyle/>
            <a:p>
              <a:pPr algn="ctr" marL="0" indent="0" lvl="0">
                <a:lnSpc>
                  <a:spcPts val="1944"/>
                </a:lnSpc>
              </a:pPr>
              <a:r>
                <a:rPr lang="en-US" sz="1800">
                  <a:solidFill>
                    <a:srgbClr val="F2F2F2"/>
                  </a:solidFill>
                  <a:latin typeface="Arial"/>
                  <a:ea typeface="Arial"/>
                  <a:cs typeface="Arial"/>
                  <a:sym typeface="Arial"/>
                </a:rPr>
                <a:t>3. Colaborare: Implicați comunități, ONG-uri, startup-uri</a:t>
              </a:r>
            </a:p>
          </p:txBody>
        </p:sp>
      </p:grpSp>
      <p:grpSp>
        <p:nvGrpSpPr>
          <p:cNvPr name="Group 33" id="33"/>
          <p:cNvGrpSpPr/>
          <p:nvPr/>
        </p:nvGrpSpPr>
        <p:grpSpPr>
          <a:xfrm rot="-10800000">
            <a:off x="13093524" y="7566462"/>
            <a:ext cx="654185" cy="827781"/>
            <a:chOff x="0" y="0"/>
            <a:chExt cx="872246" cy="1103708"/>
          </a:xfrm>
        </p:grpSpPr>
        <p:sp>
          <p:nvSpPr>
            <p:cNvPr name="Freeform 34" id="34"/>
            <p:cNvSpPr/>
            <p:nvPr/>
          </p:nvSpPr>
          <p:spPr>
            <a:xfrm flipH="false" flipV="false" rot="0">
              <a:off x="0" y="0"/>
              <a:ext cx="872236" cy="1103757"/>
            </a:xfrm>
            <a:custGeom>
              <a:avLst/>
              <a:gdLst/>
              <a:ahLst/>
              <a:cxnLst/>
              <a:rect r="r" b="b" t="t" l="l"/>
              <a:pathLst>
                <a:path h="1103757" w="872236">
                  <a:moveTo>
                    <a:pt x="0" y="220726"/>
                  </a:moveTo>
                  <a:lnTo>
                    <a:pt x="436118" y="220726"/>
                  </a:lnTo>
                  <a:lnTo>
                    <a:pt x="436118" y="0"/>
                  </a:lnTo>
                  <a:lnTo>
                    <a:pt x="872236" y="551815"/>
                  </a:lnTo>
                  <a:lnTo>
                    <a:pt x="436118" y="1103757"/>
                  </a:lnTo>
                  <a:lnTo>
                    <a:pt x="436118" y="882904"/>
                  </a:lnTo>
                  <a:lnTo>
                    <a:pt x="0" y="882904"/>
                  </a:lnTo>
                  <a:close/>
                </a:path>
              </a:pathLst>
            </a:custGeom>
            <a:solidFill>
              <a:srgbClr val="BBDFBC"/>
            </a:solidFill>
          </p:spPr>
        </p:sp>
      </p:grpSp>
      <p:grpSp>
        <p:nvGrpSpPr>
          <p:cNvPr name="Group 35" id="35"/>
          <p:cNvGrpSpPr/>
          <p:nvPr/>
        </p:nvGrpSpPr>
        <p:grpSpPr>
          <a:xfrm rot="0">
            <a:off x="10313208" y="6734959"/>
            <a:ext cx="2490786" cy="2490786"/>
            <a:chOff x="0" y="0"/>
            <a:chExt cx="3321048" cy="3321048"/>
          </a:xfrm>
        </p:grpSpPr>
        <p:sp>
          <p:nvSpPr>
            <p:cNvPr name="Freeform 36" id="36"/>
            <p:cNvSpPr/>
            <p:nvPr/>
          </p:nvSpPr>
          <p:spPr>
            <a:xfrm flipH="false" flipV="false" rot="0">
              <a:off x="25400" y="25400"/>
              <a:ext cx="3270250" cy="3270250"/>
            </a:xfrm>
            <a:custGeom>
              <a:avLst/>
              <a:gdLst/>
              <a:ahLst/>
              <a:cxnLst/>
              <a:rect r="r" b="b" t="t" l="l"/>
              <a:pathLst>
                <a:path h="3270250" w="3270250">
                  <a:moveTo>
                    <a:pt x="0" y="1635125"/>
                  </a:moveTo>
                  <a:cubicBezTo>
                    <a:pt x="0" y="732028"/>
                    <a:pt x="732028" y="0"/>
                    <a:pt x="1635125" y="0"/>
                  </a:cubicBezTo>
                  <a:cubicBezTo>
                    <a:pt x="2538222" y="0"/>
                    <a:pt x="3270250" y="732028"/>
                    <a:pt x="3270250" y="1635125"/>
                  </a:cubicBezTo>
                  <a:cubicBezTo>
                    <a:pt x="3270250" y="2538222"/>
                    <a:pt x="2538222" y="3270250"/>
                    <a:pt x="1635125" y="3270250"/>
                  </a:cubicBezTo>
                  <a:cubicBezTo>
                    <a:pt x="732028" y="3270250"/>
                    <a:pt x="0" y="2538222"/>
                    <a:pt x="0" y="1635125"/>
                  </a:cubicBezTo>
                  <a:close/>
                </a:path>
              </a:pathLst>
            </a:custGeom>
            <a:solidFill>
              <a:srgbClr val="70C573"/>
            </a:solidFill>
          </p:spPr>
        </p:sp>
        <p:sp>
          <p:nvSpPr>
            <p:cNvPr name="Freeform 37" id="37"/>
            <p:cNvSpPr/>
            <p:nvPr/>
          </p:nvSpPr>
          <p:spPr>
            <a:xfrm flipH="false" flipV="false" rot="0">
              <a:off x="0" y="0"/>
              <a:ext cx="3321050" cy="3321050"/>
            </a:xfrm>
            <a:custGeom>
              <a:avLst/>
              <a:gdLst/>
              <a:ahLst/>
              <a:cxnLst/>
              <a:rect r="r" b="b" t="t" l="l"/>
              <a:pathLst>
                <a:path h="3321050" w="3321050">
                  <a:moveTo>
                    <a:pt x="0" y="1660525"/>
                  </a:moveTo>
                  <a:cubicBezTo>
                    <a:pt x="0" y="743458"/>
                    <a:pt x="743458" y="0"/>
                    <a:pt x="1660525" y="0"/>
                  </a:cubicBezTo>
                  <a:lnTo>
                    <a:pt x="1660525" y="25400"/>
                  </a:lnTo>
                  <a:lnTo>
                    <a:pt x="1660525" y="0"/>
                  </a:lnTo>
                  <a:cubicBezTo>
                    <a:pt x="2577592" y="0"/>
                    <a:pt x="3321050" y="743458"/>
                    <a:pt x="3321050" y="1660525"/>
                  </a:cubicBezTo>
                  <a:cubicBezTo>
                    <a:pt x="3321050" y="2577592"/>
                    <a:pt x="2577592" y="3321050"/>
                    <a:pt x="1660525" y="3321050"/>
                  </a:cubicBezTo>
                  <a:lnTo>
                    <a:pt x="1660525" y="3295650"/>
                  </a:lnTo>
                  <a:lnTo>
                    <a:pt x="1660525" y="3321050"/>
                  </a:lnTo>
                  <a:cubicBezTo>
                    <a:pt x="743458" y="3321050"/>
                    <a:pt x="0" y="2577592"/>
                    <a:pt x="0" y="1660525"/>
                  </a:cubicBezTo>
                  <a:lnTo>
                    <a:pt x="25400" y="1660525"/>
                  </a:lnTo>
                  <a:lnTo>
                    <a:pt x="46863" y="1674114"/>
                  </a:lnTo>
                  <a:cubicBezTo>
                    <a:pt x="40767" y="1683639"/>
                    <a:pt x="29210" y="1688084"/>
                    <a:pt x="18288" y="1684909"/>
                  </a:cubicBezTo>
                  <a:cubicBezTo>
                    <a:pt x="7366" y="1681734"/>
                    <a:pt x="0" y="1671828"/>
                    <a:pt x="0" y="1660525"/>
                  </a:cubicBezTo>
                  <a:moveTo>
                    <a:pt x="50800" y="1660525"/>
                  </a:moveTo>
                  <a:lnTo>
                    <a:pt x="25400" y="1660525"/>
                  </a:lnTo>
                  <a:lnTo>
                    <a:pt x="3937" y="1646936"/>
                  </a:lnTo>
                  <a:cubicBezTo>
                    <a:pt x="10033" y="1637411"/>
                    <a:pt x="21590" y="1632966"/>
                    <a:pt x="32512" y="1636141"/>
                  </a:cubicBezTo>
                  <a:cubicBezTo>
                    <a:pt x="43434" y="1639316"/>
                    <a:pt x="50800" y="1649222"/>
                    <a:pt x="50800" y="1660525"/>
                  </a:cubicBezTo>
                  <a:cubicBezTo>
                    <a:pt x="50800" y="2549525"/>
                    <a:pt x="771525" y="3270250"/>
                    <a:pt x="1660525" y="3270250"/>
                  </a:cubicBezTo>
                  <a:cubicBezTo>
                    <a:pt x="2549525" y="3270250"/>
                    <a:pt x="3270250" y="2549525"/>
                    <a:pt x="3270250" y="1660525"/>
                  </a:cubicBezTo>
                  <a:lnTo>
                    <a:pt x="3295650" y="1660525"/>
                  </a:lnTo>
                  <a:lnTo>
                    <a:pt x="3270250" y="1660525"/>
                  </a:lnTo>
                  <a:cubicBezTo>
                    <a:pt x="3270250" y="771525"/>
                    <a:pt x="2549525" y="50800"/>
                    <a:pt x="1660525" y="50800"/>
                  </a:cubicBezTo>
                  <a:lnTo>
                    <a:pt x="1660525" y="25400"/>
                  </a:lnTo>
                  <a:lnTo>
                    <a:pt x="1660525" y="50800"/>
                  </a:lnTo>
                  <a:cubicBezTo>
                    <a:pt x="771525" y="50800"/>
                    <a:pt x="50800" y="771525"/>
                    <a:pt x="50800" y="1660525"/>
                  </a:cubicBezTo>
                  <a:close/>
                </a:path>
              </a:pathLst>
            </a:custGeom>
            <a:solidFill>
              <a:srgbClr val="F2F2F2"/>
            </a:solidFill>
          </p:spPr>
        </p:sp>
      </p:grpSp>
      <p:grpSp>
        <p:nvGrpSpPr>
          <p:cNvPr name="Group 38" id="38"/>
          <p:cNvGrpSpPr/>
          <p:nvPr/>
        </p:nvGrpSpPr>
        <p:grpSpPr>
          <a:xfrm rot="0">
            <a:off x="10672395" y="7094146"/>
            <a:ext cx="1772412" cy="1772412"/>
            <a:chOff x="0" y="0"/>
            <a:chExt cx="2363216" cy="2363216"/>
          </a:xfrm>
        </p:grpSpPr>
        <p:sp>
          <p:nvSpPr>
            <p:cNvPr name="Freeform 39" id="39"/>
            <p:cNvSpPr/>
            <p:nvPr/>
          </p:nvSpPr>
          <p:spPr>
            <a:xfrm flipH="false" flipV="false" rot="0">
              <a:off x="0" y="0"/>
              <a:ext cx="2363216" cy="2363216"/>
            </a:xfrm>
            <a:custGeom>
              <a:avLst/>
              <a:gdLst/>
              <a:ahLst/>
              <a:cxnLst/>
              <a:rect r="r" b="b" t="t" l="l"/>
              <a:pathLst>
                <a:path h="2363216" w="2363216">
                  <a:moveTo>
                    <a:pt x="0" y="0"/>
                  </a:moveTo>
                  <a:lnTo>
                    <a:pt x="2363216" y="0"/>
                  </a:lnTo>
                  <a:lnTo>
                    <a:pt x="2363216" y="2363216"/>
                  </a:lnTo>
                  <a:lnTo>
                    <a:pt x="0" y="2363216"/>
                  </a:lnTo>
                  <a:close/>
                </a:path>
              </a:pathLst>
            </a:custGeom>
            <a:solidFill>
              <a:srgbClr val="000000">
                <a:alpha val="0"/>
              </a:srgbClr>
            </a:solidFill>
          </p:spPr>
        </p:sp>
        <p:sp>
          <p:nvSpPr>
            <p:cNvPr name="TextBox 40" id="40"/>
            <p:cNvSpPr txBox="true"/>
            <p:nvPr/>
          </p:nvSpPr>
          <p:spPr>
            <a:xfrm>
              <a:off x="0" y="-19050"/>
              <a:ext cx="2363216" cy="2382266"/>
            </a:xfrm>
            <a:prstGeom prst="rect">
              <a:avLst/>
            </a:prstGeom>
          </p:spPr>
          <p:txBody>
            <a:bodyPr anchor="ctr" rtlCol="false" tIns="0" lIns="0" bIns="0" rIns="0"/>
            <a:lstStyle/>
            <a:p>
              <a:pPr algn="ctr" marL="0" indent="0" lvl="0">
                <a:lnSpc>
                  <a:spcPts val="1944"/>
                </a:lnSpc>
              </a:pPr>
              <a:r>
                <a:rPr lang="en-US" sz="1800">
                  <a:solidFill>
                    <a:srgbClr val="F2F2F2"/>
                  </a:solidFill>
                  <a:latin typeface="Arial"/>
                  <a:ea typeface="Arial"/>
                  <a:cs typeface="Arial"/>
                  <a:sym typeface="Arial"/>
                </a:rPr>
                <a:t>4. Comunicare: Partajați eforturile în mod clar (de exemplu, accesibilitate, sustenabilitate)</a:t>
              </a:r>
            </a:p>
          </p:txBody>
        </p:sp>
      </p:grpSp>
      <p:grpSp>
        <p:nvGrpSpPr>
          <p:cNvPr name="Group 41" id="41"/>
          <p:cNvGrpSpPr/>
          <p:nvPr/>
        </p:nvGrpSpPr>
        <p:grpSpPr>
          <a:xfrm rot="-6480000">
            <a:off x="10667558" y="5830799"/>
            <a:ext cx="654184" cy="827781"/>
            <a:chOff x="0" y="0"/>
            <a:chExt cx="872246" cy="1103708"/>
          </a:xfrm>
        </p:grpSpPr>
        <p:sp>
          <p:nvSpPr>
            <p:cNvPr name="Freeform 42" id="42"/>
            <p:cNvSpPr/>
            <p:nvPr/>
          </p:nvSpPr>
          <p:spPr>
            <a:xfrm flipH="false" flipV="false" rot="0">
              <a:off x="0" y="0"/>
              <a:ext cx="872236" cy="1103757"/>
            </a:xfrm>
            <a:custGeom>
              <a:avLst/>
              <a:gdLst/>
              <a:ahLst/>
              <a:cxnLst/>
              <a:rect r="r" b="b" t="t" l="l"/>
              <a:pathLst>
                <a:path h="1103757" w="872236">
                  <a:moveTo>
                    <a:pt x="0" y="220726"/>
                  </a:moveTo>
                  <a:lnTo>
                    <a:pt x="436118" y="220726"/>
                  </a:lnTo>
                  <a:lnTo>
                    <a:pt x="436118" y="0"/>
                  </a:lnTo>
                  <a:lnTo>
                    <a:pt x="872236" y="551815"/>
                  </a:lnTo>
                  <a:lnTo>
                    <a:pt x="436118" y="1103757"/>
                  </a:lnTo>
                  <a:lnTo>
                    <a:pt x="436118" y="882904"/>
                  </a:lnTo>
                  <a:lnTo>
                    <a:pt x="0" y="882904"/>
                  </a:lnTo>
                  <a:close/>
                </a:path>
              </a:pathLst>
            </a:custGeom>
            <a:solidFill>
              <a:srgbClr val="BBDFBC"/>
            </a:solidFill>
          </p:spPr>
        </p:sp>
      </p:grpSp>
      <p:grpSp>
        <p:nvGrpSpPr>
          <p:cNvPr name="Group 43" id="43"/>
          <p:cNvGrpSpPr/>
          <p:nvPr/>
        </p:nvGrpSpPr>
        <p:grpSpPr>
          <a:xfrm rot="0">
            <a:off x="9173862" y="3228414"/>
            <a:ext cx="2490786" cy="2490786"/>
            <a:chOff x="0" y="0"/>
            <a:chExt cx="3321048" cy="3321048"/>
          </a:xfrm>
        </p:grpSpPr>
        <p:sp>
          <p:nvSpPr>
            <p:cNvPr name="Freeform 44" id="44"/>
            <p:cNvSpPr/>
            <p:nvPr/>
          </p:nvSpPr>
          <p:spPr>
            <a:xfrm flipH="false" flipV="false" rot="0">
              <a:off x="25400" y="25400"/>
              <a:ext cx="3270250" cy="3270250"/>
            </a:xfrm>
            <a:custGeom>
              <a:avLst/>
              <a:gdLst/>
              <a:ahLst/>
              <a:cxnLst/>
              <a:rect r="r" b="b" t="t" l="l"/>
              <a:pathLst>
                <a:path h="3270250" w="3270250">
                  <a:moveTo>
                    <a:pt x="0" y="1635125"/>
                  </a:moveTo>
                  <a:cubicBezTo>
                    <a:pt x="0" y="732028"/>
                    <a:pt x="732028" y="0"/>
                    <a:pt x="1635125" y="0"/>
                  </a:cubicBezTo>
                  <a:cubicBezTo>
                    <a:pt x="2538222" y="0"/>
                    <a:pt x="3270250" y="732028"/>
                    <a:pt x="3270250" y="1635125"/>
                  </a:cubicBezTo>
                  <a:cubicBezTo>
                    <a:pt x="3270250" y="2538222"/>
                    <a:pt x="2538222" y="3270250"/>
                    <a:pt x="1635125" y="3270250"/>
                  </a:cubicBezTo>
                  <a:cubicBezTo>
                    <a:pt x="732028" y="3270250"/>
                    <a:pt x="0" y="2538222"/>
                    <a:pt x="0" y="1635125"/>
                  </a:cubicBezTo>
                  <a:close/>
                </a:path>
              </a:pathLst>
            </a:custGeom>
            <a:solidFill>
              <a:srgbClr val="70C573"/>
            </a:solidFill>
          </p:spPr>
        </p:sp>
        <p:sp>
          <p:nvSpPr>
            <p:cNvPr name="Freeform 45" id="45"/>
            <p:cNvSpPr/>
            <p:nvPr/>
          </p:nvSpPr>
          <p:spPr>
            <a:xfrm flipH="false" flipV="false" rot="0">
              <a:off x="0" y="0"/>
              <a:ext cx="3321050" cy="3321050"/>
            </a:xfrm>
            <a:custGeom>
              <a:avLst/>
              <a:gdLst/>
              <a:ahLst/>
              <a:cxnLst/>
              <a:rect r="r" b="b" t="t" l="l"/>
              <a:pathLst>
                <a:path h="3321050" w="3321050">
                  <a:moveTo>
                    <a:pt x="0" y="1660525"/>
                  </a:moveTo>
                  <a:cubicBezTo>
                    <a:pt x="0" y="743458"/>
                    <a:pt x="743458" y="0"/>
                    <a:pt x="1660525" y="0"/>
                  </a:cubicBezTo>
                  <a:lnTo>
                    <a:pt x="1660525" y="25400"/>
                  </a:lnTo>
                  <a:lnTo>
                    <a:pt x="1660525" y="0"/>
                  </a:lnTo>
                  <a:cubicBezTo>
                    <a:pt x="2577592" y="0"/>
                    <a:pt x="3321050" y="743458"/>
                    <a:pt x="3321050" y="1660525"/>
                  </a:cubicBezTo>
                  <a:cubicBezTo>
                    <a:pt x="3321050" y="2577592"/>
                    <a:pt x="2577592" y="3321050"/>
                    <a:pt x="1660525" y="3321050"/>
                  </a:cubicBezTo>
                  <a:lnTo>
                    <a:pt x="1660525" y="3295650"/>
                  </a:lnTo>
                  <a:lnTo>
                    <a:pt x="1660525" y="3321050"/>
                  </a:lnTo>
                  <a:cubicBezTo>
                    <a:pt x="743458" y="3321050"/>
                    <a:pt x="0" y="2577592"/>
                    <a:pt x="0" y="1660525"/>
                  </a:cubicBezTo>
                  <a:lnTo>
                    <a:pt x="25400" y="1660525"/>
                  </a:lnTo>
                  <a:lnTo>
                    <a:pt x="46863" y="1674114"/>
                  </a:lnTo>
                  <a:cubicBezTo>
                    <a:pt x="40767" y="1683639"/>
                    <a:pt x="29210" y="1688084"/>
                    <a:pt x="18288" y="1684909"/>
                  </a:cubicBezTo>
                  <a:cubicBezTo>
                    <a:pt x="7366" y="1681734"/>
                    <a:pt x="0" y="1671828"/>
                    <a:pt x="0" y="1660525"/>
                  </a:cubicBezTo>
                  <a:moveTo>
                    <a:pt x="50800" y="1660525"/>
                  </a:moveTo>
                  <a:lnTo>
                    <a:pt x="25400" y="1660525"/>
                  </a:lnTo>
                  <a:lnTo>
                    <a:pt x="3937" y="1646936"/>
                  </a:lnTo>
                  <a:cubicBezTo>
                    <a:pt x="10033" y="1637411"/>
                    <a:pt x="21590" y="1632966"/>
                    <a:pt x="32512" y="1636141"/>
                  </a:cubicBezTo>
                  <a:cubicBezTo>
                    <a:pt x="43434" y="1639316"/>
                    <a:pt x="50800" y="1649222"/>
                    <a:pt x="50800" y="1660525"/>
                  </a:cubicBezTo>
                  <a:cubicBezTo>
                    <a:pt x="50800" y="2549525"/>
                    <a:pt x="771525" y="3270250"/>
                    <a:pt x="1660525" y="3270250"/>
                  </a:cubicBezTo>
                  <a:cubicBezTo>
                    <a:pt x="2549525" y="3270250"/>
                    <a:pt x="3270250" y="2549525"/>
                    <a:pt x="3270250" y="1660525"/>
                  </a:cubicBezTo>
                  <a:lnTo>
                    <a:pt x="3295650" y="1660525"/>
                  </a:lnTo>
                  <a:lnTo>
                    <a:pt x="3270250" y="1660525"/>
                  </a:lnTo>
                  <a:cubicBezTo>
                    <a:pt x="3270250" y="771525"/>
                    <a:pt x="2549525" y="50800"/>
                    <a:pt x="1660525" y="50800"/>
                  </a:cubicBezTo>
                  <a:lnTo>
                    <a:pt x="1660525" y="25400"/>
                  </a:lnTo>
                  <a:lnTo>
                    <a:pt x="1660525" y="50800"/>
                  </a:lnTo>
                  <a:cubicBezTo>
                    <a:pt x="771525" y="50800"/>
                    <a:pt x="50800" y="771525"/>
                    <a:pt x="50800" y="1660525"/>
                  </a:cubicBezTo>
                  <a:close/>
                </a:path>
              </a:pathLst>
            </a:custGeom>
            <a:solidFill>
              <a:srgbClr val="F2F2F2"/>
            </a:solidFill>
          </p:spPr>
        </p:sp>
      </p:grpSp>
      <p:grpSp>
        <p:nvGrpSpPr>
          <p:cNvPr name="Group 46" id="46"/>
          <p:cNvGrpSpPr/>
          <p:nvPr/>
        </p:nvGrpSpPr>
        <p:grpSpPr>
          <a:xfrm rot="0">
            <a:off x="9533049" y="3587601"/>
            <a:ext cx="1772412" cy="1772412"/>
            <a:chOff x="0" y="0"/>
            <a:chExt cx="2363216" cy="2363216"/>
          </a:xfrm>
        </p:grpSpPr>
        <p:sp>
          <p:nvSpPr>
            <p:cNvPr name="Freeform 47" id="47"/>
            <p:cNvSpPr/>
            <p:nvPr/>
          </p:nvSpPr>
          <p:spPr>
            <a:xfrm flipH="false" flipV="false" rot="0">
              <a:off x="0" y="0"/>
              <a:ext cx="2363216" cy="2363216"/>
            </a:xfrm>
            <a:custGeom>
              <a:avLst/>
              <a:gdLst/>
              <a:ahLst/>
              <a:cxnLst/>
              <a:rect r="r" b="b" t="t" l="l"/>
              <a:pathLst>
                <a:path h="2363216" w="2363216">
                  <a:moveTo>
                    <a:pt x="0" y="0"/>
                  </a:moveTo>
                  <a:lnTo>
                    <a:pt x="2363216" y="0"/>
                  </a:lnTo>
                  <a:lnTo>
                    <a:pt x="2363216" y="2363216"/>
                  </a:lnTo>
                  <a:lnTo>
                    <a:pt x="0" y="2363216"/>
                  </a:lnTo>
                  <a:close/>
                </a:path>
              </a:pathLst>
            </a:custGeom>
            <a:solidFill>
              <a:srgbClr val="000000">
                <a:alpha val="0"/>
              </a:srgbClr>
            </a:solidFill>
          </p:spPr>
        </p:sp>
        <p:sp>
          <p:nvSpPr>
            <p:cNvPr name="TextBox 48" id="48"/>
            <p:cNvSpPr txBox="true"/>
            <p:nvPr/>
          </p:nvSpPr>
          <p:spPr>
            <a:xfrm>
              <a:off x="0" y="-19050"/>
              <a:ext cx="2363216" cy="2382266"/>
            </a:xfrm>
            <a:prstGeom prst="rect">
              <a:avLst/>
            </a:prstGeom>
          </p:spPr>
          <p:txBody>
            <a:bodyPr anchor="ctr" rtlCol="false" tIns="0" lIns="0" bIns="0" rIns="0"/>
            <a:lstStyle/>
            <a:p>
              <a:pPr algn="ctr" marL="0" indent="0" lvl="0">
                <a:lnSpc>
                  <a:spcPts val="1944"/>
                </a:lnSpc>
              </a:pPr>
              <a:r>
                <a:rPr lang="en-US" sz="1800">
                  <a:solidFill>
                    <a:srgbClr val="F2F2F2"/>
                  </a:solidFill>
                  <a:latin typeface="Arial"/>
                  <a:ea typeface="Arial"/>
                  <a:cs typeface="Arial"/>
                  <a:sym typeface="Arial"/>
                </a:rPr>
                <a:t>5. Evoluție: Adaptați-vă și iterați pe măsură ce tendințele se schimbă</a:t>
              </a:r>
            </a:p>
          </p:txBody>
        </p:sp>
      </p:grpSp>
      <p:grpSp>
        <p:nvGrpSpPr>
          <p:cNvPr name="Group 49" id="49"/>
          <p:cNvGrpSpPr/>
          <p:nvPr/>
        </p:nvGrpSpPr>
        <p:grpSpPr>
          <a:xfrm rot="-2160000">
            <a:off x="11568608" y="2987217"/>
            <a:ext cx="654184" cy="827781"/>
            <a:chOff x="0" y="0"/>
            <a:chExt cx="872246" cy="1103708"/>
          </a:xfrm>
        </p:grpSpPr>
        <p:sp>
          <p:nvSpPr>
            <p:cNvPr name="Freeform 50" id="50"/>
            <p:cNvSpPr/>
            <p:nvPr/>
          </p:nvSpPr>
          <p:spPr>
            <a:xfrm flipH="false" flipV="false" rot="0">
              <a:off x="0" y="0"/>
              <a:ext cx="872236" cy="1103757"/>
            </a:xfrm>
            <a:custGeom>
              <a:avLst/>
              <a:gdLst/>
              <a:ahLst/>
              <a:cxnLst/>
              <a:rect r="r" b="b" t="t" l="l"/>
              <a:pathLst>
                <a:path h="1103757" w="872236">
                  <a:moveTo>
                    <a:pt x="0" y="220726"/>
                  </a:moveTo>
                  <a:lnTo>
                    <a:pt x="436118" y="220726"/>
                  </a:lnTo>
                  <a:lnTo>
                    <a:pt x="436118" y="0"/>
                  </a:lnTo>
                  <a:lnTo>
                    <a:pt x="872236" y="551815"/>
                  </a:lnTo>
                  <a:lnTo>
                    <a:pt x="436118" y="1103757"/>
                  </a:lnTo>
                  <a:lnTo>
                    <a:pt x="436118" y="882904"/>
                  </a:lnTo>
                  <a:lnTo>
                    <a:pt x="0" y="882904"/>
                  </a:lnTo>
                  <a:close/>
                </a:path>
              </a:pathLst>
            </a:custGeom>
            <a:solidFill>
              <a:srgbClr val="BBDFBC"/>
            </a:solid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DAGv46-GC94</dc:identifier>
  <dcterms:modified xsi:type="dcterms:W3CDTF">2011-08-01T06:04:30Z</dcterms:modified>
  <cp:revision>1</cp:revision>
  <dc:title>Copy of Module 5_Sub module 5.1.pptx</dc:title>
</cp:coreProperties>
</file>